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77" r:id="rId2"/>
    <p:sldId id="313" r:id="rId3"/>
    <p:sldId id="315" r:id="rId4"/>
    <p:sldId id="316" r:id="rId5"/>
    <p:sldId id="325" r:id="rId6"/>
    <p:sldId id="326" r:id="rId7"/>
    <p:sldId id="329" r:id="rId8"/>
    <p:sldId id="327" r:id="rId9"/>
    <p:sldId id="331" r:id="rId10"/>
    <p:sldId id="332" r:id="rId11"/>
    <p:sldId id="328" r:id="rId12"/>
    <p:sldId id="330" r:id="rId13"/>
    <p:sldId id="276" r:id="rId14"/>
  </p:sldIdLst>
  <p:sldSz cx="9144000" cy="6858000" type="screen4x3"/>
  <p:notesSz cx="6797675" cy="9926638"/>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277"/>
            <p14:sldId id="313"/>
            <p14:sldId id="315"/>
            <p14:sldId id="316"/>
            <p14:sldId id="325"/>
            <p14:sldId id="326"/>
            <p14:sldId id="329"/>
            <p14:sldId id="327"/>
            <p14:sldId id="331"/>
            <p14:sldId id="332"/>
            <p14:sldId id="328"/>
            <p14:sldId id="330"/>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262" autoAdjust="0"/>
    <p:restoredTop sz="89825" autoAdjust="0"/>
  </p:normalViewPr>
  <p:slideViewPr>
    <p:cSldViewPr>
      <p:cViewPr>
        <p:scale>
          <a:sx n="95" d="100"/>
          <a:sy n="95" d="100"/>
        </p:scale>
        <p:origin x="-1524"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7169B03-83F4-4D2A-A604-23FF6EF3B344}" type="datetimeFigureOut">
              <a:rPr lang="es-ES" smtClean="0"/>
              <a:t>16/01/2018</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BF57B3D-3E5C-456F-A57C-CDA22B7EBD30}" type="slidenum">
              <a:rPr lang="es-ES" smtClean="0"/>
              <a:t>‹Nº›</a:t>
            </a:fld>
            <a:endParaRPr lang="es-ES"/>
          </a:p>
        </p:txBody>
      </p:sp>
    </p:spTree>
    <p:extLst>
      <p:ext uri="{BB962C8B-B14F-4D97-AF65-F5344CB8AC3E}">
        <p14:creationId xmlns:p14="http://schemas.microsoft.com/office/powerpoint/2010/main" val="42495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00F830A1-3891-4B82-A120-081866556DA0}" type="datetimeFigureOut">
              <a:pPr/>
              <a:t>12/17/2009</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94554753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12/17/2009</a:t>
            </a:fld>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pPr/>
              <a:t>12/17/2009</a:t>
            </a:fld>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s-ES" dirty="0" smtClean="0"/>
              <a:t>Ángel Ruiz de Apodaca Espinosa</a:t>
            </a:r>
          </a:p>
          <a:p>
            <a:r>
              <a:rPr lang="es-ES" b="1" dirty="0" smtClean="0"/>
              <a:t>UNIVERSIDAD DE NAVARRA</a:t>
            </a:r>
          </a:p>
          <a:p>
            <a:r>
              <a:rPr lang="es-ES" dirty="0" smtClean="0"/>
              <a:t>Tarragona, 19 de enero de 2018.</a:t>
            </a:r>
            <a:endParaRPr lang="es-ES" dirty="0"/>
          </a:p>
        </p:txBody>
      </p:sp>
      <p:sp>
        <p:nvSpPr>
          <p:cNvPr id="5" name="Title 4"/>
          <p:cNvSpPr>
            <a:spLocks noGrp="1"/>
          </p:cNvSpPr>
          <p:nvPr>
            <p:ph type="title"/>
          </p:nvPr>
        </p:nvSpPr>
        <p:spPr>
          <a:xfrm>
            <a:off x="107504" y="2924944"/>
            <a:ext cx="7360096" cy="2016224"/>
          </a:xfrm>
        </p:spPr>
        <p:txBody>
          <a:bodyPr>
            <a:normAutofit fontScale="90000"/>
          </a:bodyPr>
          <a:lstStyle/>
          <a:p>
            <a:pPr algn="l"/>
            <a:r>
              <a:rPr lang="es-ES" sz="4400" b="0" dirty="0" smtClean="0"/>
              <a:t>Ciudades y cambio climático:</a:t>
            </a:r>
            <a:br>
              <a:rPr lang="es-ES" sz="4400" b="0" dirty="0" smtClean="0"/>
            </a:br>
            <a:r>
              <a:rPr lang="es-ES" sz="4000" b="0" dirty="0" smtClean="0"/>
              <a:t>Mitigación y adaptación</a:t>
            </a:r>
            <a:r>
              <a:rPr lang="es-ES" sz="4400" b="0" dirty="0" smtClean="0"/>
              <a:t/>
            </a:r>
            <a:br>
              <a:rPr lang="es-ES" sz="4400" b="0" dirty="0" smtClean="0"/>
            </a:br>
            <a:r>
              <a:rPr lang="es-ES" sz="3100" b="0" dirty="0" smtClean="0">
                <a:solidFill>
                  <a:srgbClr val="FF0000"/>
                </a:solidFill>
              </a:rPr>
              <a:t>I Congreso Catalán de Derecho Ambiental</a:t>
            </a:r>
            <a:endParaRPr lang="es-ES" b="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ADAPTABILIDAD FRENTE A RIESGOS</a:t>
            </a:r>
            <a:endParaRPr lang="es-ES" dirty="0"/>
          </a:p>
        </p:txBody>
      </p:sp>
      <p:sp>
        <p:nvSpPr>
          <p:cNvPr id="3" name="2 Marcador de contenido"/>
          <p:cNvSpPr>
            <a:spLocks noGrp="1"/>
          </p:cNvSpPr>
          <p:nvPr>
            <p:ph idx="1"/>
          </p:nvPr>
        </p:nvSpPr>
        <p:spPr/>
        <p:txBody>
          <a:bodyPr/>
          <a:lstStyle/>
          <a:p>
            <a:endParaRPr lang="es-ES" dirty="0"/>
          </a:p>
        </p:txBody>
      </p:sp>
      <p:pic>
        <p:nvPicPr>
          <p:cNvPr id="2050" name="Picture 2" descr="C:\Users\aruiz\Downloads\IMG_168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76" y="908720"/>
            <a:ext cx="4397808" cy="54985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ruiz\Downloads\_deshielo_e31a2a2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908720"/>
            <a:ext cx="469595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5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6200"/>
            <a:ext cx="9144000" cy="685800"/>
          </a:xfrm>
        </p:spPr>
        <p:txBody>
          <a:bodyPr>
            <a:normAutofit/>
          </a:bodyPr>
          <a:lstStyle/>
          <a:p>
            <a:r>
              <a:rPr lang="es-ES" dirty="0" smtClean="0">
                <a:solidFill>
                  <a:srgbClr val="FF0000"/>
                </a:solidFill>
              </a:rPr>
              <a:t>OTROS MEDIOS JURÍDICO-ADMINISTRATIVOS</a:t>
            </a:r>
            <a:endParaRPr lang="es-ES" dirty="0">
              <a:solidFill>
                <a:srgbClr val="FF0000"/>
              </a:solidFill>
            </a:endParaRPr>
          </a:p>
        </p:txBody>
      </p:sp>
      <p:sp>
        <p:nvSpPr>
          <p:cNvPr id="3" name="2 Marcador de contenido"/>
          <p:cNvSpPr>
            <a:spLocks noGrp="1"/>
          </p:cNvSpPr>
          <p:nvPr>
            <p:ph idx="1"/>
          </p:nvPr>
        </p:nvSpPr>
        <p:spPr>
          <a:xfrm>
            <a:off x="0" y="980728"/>
            <a:ext cx="9144000" cy="5145435"/>
          </a:xfrm>
        </p:spPr>
        <p:txBody>
          <a:bodyPr/>
          <a:lstStyle/>
          <a:p>
            <a:r>
              <a:rPr lang="es-ES" sz="3600" dirty="0" smtClean="0"/>
              <a:t>La evaluación ambiental</a:t>
            </a:r>
          </a:p>
          <a:p>
            <a:r>
              <a:rPr lang="es-ES" sz="3600" dirty="0" smtClean="0"/>
              <a:t>La contratación pública verde y la prestación de servicios públicos municipales</a:t>
            </a:r>
          </a:p>
          <a:p>
            <a:r>
              <a:rPr lang="es-ES" sz="3600" dirty="0" smtClean="0"/>
              <a:t>Fomento</a:t>
            </a:r>
          </a:p>
          <a:p>
            <a:r>
              <a:rPr lang="es-ES" sz="3600" dirty="0" smtClean="0"/>
              <a:t>Uso </a:t>
            </a:r>
            <a:r>
              <a:rPr lang="es-ES" sz="3600" dirty="0" smtClean="0"/>
              <a:t>de las nuevas tecnologías</a:t>
            </a:r>
            <a:r>
              <a:rPr lang="es-ES" sz="3600" dirty="0" smtClean="0"/>
              <a:t>.</a:t>
            </a:r>
          </a:p>
          <a:p>
            <a:r>
              <a:rPr lang="es-ES" sz="3600" dirty="0"/>
              <a:t>Información, sensibilización y participación públicas.</a:t>
            </a:r>
          </a:p>
          <a:p>
            <a:pPr marL="0" indent="0">
              <a:buNone/>
            </a:pPr>
            <a:endParaRPr lang="es-ES" sz="3600" dirty="0" smtClean="0"/>
          </a:p>
          <a:p>
            <a:endParaRPr lang="es-ES" dirty="0"/>
          </a:p>
        </p:txBody>
      </p:sp>
    </p:spTree>
    <p:extLst>
      <p:ext uri="{BB962C8B-B14F-4D97-AF65-F5344CB8AC3E}">
        <p14:creationId xmlns:p14="http://schemas.microsoft.com/office/powerpoint/2010/main" val="220351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Información, participación, sensibilización</a:t>
            </a:r>
            <a:endParaRPr lang="es-ES" dirty="0"/>
          </a:p>
        </p:txBody>
      </p:sp>
      <p:sp>
        <p:nvSpPr>
          <p:cNvPr id="3" name="2 Marcador de contenido"/>
          <p:cNvSpPr>
            <a:spLocks noGrp="1"/>
          </p:cNvSpPr>
          <p:nvPr>
            <p:ph idx="1"/>
          </p:nvPr>
        </p:nvSpPr>
        <p:spPr/>
        <p:txBody>
          <a:bodyPr/>
          <a:lstStyle/>
          <a:p>
            <a:endParaRPr lang="es-ES" dirty="0"/>
          </a:p>
        </p:txBody>
      </p:sp>
      <p:pic>
        <p:nvPicPr>
          <p:cNvPr id="2050" name="Picture 2" descr="D:\Mis Documentos\Ciudades y cambio climático\IMG_168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980728"/>
            <a:ext cx="7704856"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3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lnSpcReduction="10000"/>
            <a:scene3d>
              <a:camera prst="orthographicFront"/>
              <a:lightRig rig="soft" dir="t">
                <a:rot lat="0" lon="0" rev="17220000"/>
              </a:lightRig>
            </a:scene3d>
            <a:sp3d prstMaterial="softEdge"/>
          </a:bodyPr>
          <a:lstStyle/>
          <a:p>
            <a:pPr>
              <a:lnSpc>
                <a:spcPct val="87000"/>
              </a:lnSpc>
              <a:spcBef>
                <a:spcPct val="0"/>
              </a:spcBef>
              <a:defRPr lang="es-ES"/>
            </a:pPr>
            <a:r>
              <a:rPr lang="es-ES" sz="4400">
                <a:solidFill>
                  <a:srgbClr val="92D050"/>
                </a:solidFill>
              </a:rPr>
              <a:t/>
            </a:r>
            <a:br>
              <a:rPr lang="es-ES" sz="4400">
                <a:solidFill>
                  <a:srgbClr val="92D050"/>
                </a:solidFill>
              </a:rPr>
            </a:br>
            <a:r>
              <a:rPr lang="es-ES" sz="5600" b="1">
                <a:solidFill>
                  <a:srgbClr val="92D050"/>
                </a:solidFill>
                <a:latin typeface="Arial" pitchFamily="34" charset="0"/>
                <a:cs typeface="Arial" pitchFamily="34" charset="0"/>
              </a:rPr>
              <a:t>¿Cuál es el mensaje</a:t>
            </a: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Title 3"/>
          <p:cNvSpPr txBox="1">
            <a:spLocks/>
          </p:cNvSpPr>
          <p:nvPr/>
        </p:nvSpPr>
        <p:spPr>
          <a:xfrm>
            <a:off x="228600" y="36576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pPr algn="l">
              <a:lnSpc>
                <a:spcPct val="87000"/>
              </a:lnSpc>
            </a:pPr>
            <a:r>
              <a:rPr lang="es-ES" sz="5600" dirty="0"/>
              <a:t/>
            </a:r>
            <a:br>
              <a:rPr lang="es-ES" sz="5600" dirty="0"/>
            </a:br>
            <a:r>
              <a:rPr lang="es-ES" sz="5600" dirty="0" smtClean="0">
                <a:solidFill>
                  <a:schemeClr val="bg1"/>
                </a:solidFill>
              </a:rPr>
              <a:t>MUCHAS GRACIAS</a:t>
            </a:r>
            <a:endParaRPr lang="es-ES" sz="56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83568" y="6237312"/>
            <a:ext cx="7652712" cy="62458"/>
          </a:xfrm>
          <a:prstGeom prst="rect">
            <a:avLst/>
          </a:prstGeom>
          <a:noFill/>
        </p:spPr>
        <p:txBody>
          <a:bodyPr wrap="square" rtlCol="0">
            <a:normAutofit fontScale="25000" lnSpcReduction="20000"/>
          </a:bodyPr>
          <a:lstStyle/>
          <a:p>
            <a:endParaRPr lang="es-ES" dirty="0">
              <a:solidFill>
                <a:prstClr val="black">
                  <a:lumMod val="85000"/>
                  <a:lumOff val="15000"/>
                </a:prstClr>
              </a:solidFill>
            </a:endParaRPr>
          </a:p>
        </p:txBody>
      </p:sp>
      <p:sp>
        <p:nvSpPr>
          <p:cNvPr id="11" name="TextBox 10"/>
          <p:cNvSpPr txBox="1"/>
          <p:nvPr/>
        </p:nvSpPr>
        <p:spPr>
          <a:xfrm>
            <a:off x="323528" y="1187202"/>
            <a:ext cx="8712968" cy="5554166"/>
          </a:xfrm>
          <a:prstGeom prst="rect">
            <a:avLst/>
          </a:prstGeom>
          <a:noFill/>
        </p:spPr>
        <p:txBody>
          <a:bodyPr wrap="square" rtlCol="0">
            <a:noAutofit/>
          </a:bodyPr>
          <a:lstStyle/>
          <a:p>
            <a:pPr marL="457200" indent="-457200" algn="just">
              <a:spcBef>
                <a:spcPct val="0"/>
              </a:spcBef>
              <a:buClrTx/>
              <a:buFontTx/>
              <a:buChar char="-"/>
            </a:pPr>
            <a:r>
              <a:rPr lang="es-ES" sz="3200" dirty="0" smtClean="0">
                <a:solidFill>
                  <a:prstClr val="black"/>
                </a:solidFill>
              </a:rPr>
              <a:t>Pensar global, actuar local.</a:t>
            </a:r>
            <a:endParaRPr lang="es-ES" sz="3200" dirty="0" smtClean="0">
              <a:solidFill>
                <a:prstClr val="black"/>
              </a:solidFill>
            </a:endParaRPr>
          </a:p>
          <a:p>
            <a:pPr marL="457200" indent="-457200" algn="just">
              <a:spcBef>
                <a:spcPct val="0"/>
              </a:spcBef>
              <a:buClrTx/>
              <a:buFontTx/>
              <a:buChar char="-"/>
            </a:pPr>
            <a:r>
              <a:rPr lang="es-ES" sz="3200" dirty="0" smtClean="0">
                <a:solidFill>
                  <a:prstClr val="black"/>
                </a:solidFill>
              </a:rPr>
              <a:t>Leyes de cambio climático </a:t>
            </a:r>
            <a:r>
              <a:rPr lang="es-ES" sz="3200" dirty="0" smtClean="0">
                <a:solidFill>
                  <a:prstClr val="black"/>
                </a:solidFill>
              </a:rPr>
              <a:t>anunciadas</a:t>
            </a:r>
            <a:r>
              <a:rPr lang="es-ES" sz="3200" dirty="0">
                <a:solidFill>
                  <a:prstClr val="black"/>
                </a:solidFill>
              </a:rPr>
              <a:t> </a:t>
            </a:r>
            <a:r>
              <a:rPr lang="es-ES" sz="3200" dirty="0" smtClean="0">
                <a:solidFill>
                  <a:prstClr val="black"/>
                </a:solidFill>
              </a:rPr>
              <a:t>2018.</a:t>
            </a:r>
            <a:endParaRPr lang="es-ES" sz="3200" dirty="0" smtClean="0">
              <a:solidFill>
                <a:prstClr val="black"/>
              </a:solidFill>
            </a:endParaRPr>
          </a:p>
          <a:p>
            <a:pPr marL="457200" indent="-457200" algn="just">
              <a:spcBef>
                <a:spcPct val="0"/>
              </a:spcBef>
              <a:buClrTx/>
              <a:buFontTx/>
              <a:buChar char="-"/>
            </a:pPr>
            <a:r>
              <a:rPr lang="es-ES" sz="3200" dirty="0" smtClean="0">
                <a:solidFill>
                  <a:prstClr val="black"/>
                </a:solidFill>
              </a:rPr>
              <a:t>Protagonismo de la ciudad en el cambio climático a nivel europeo:</a:t>
            </a:r>
          </a:p>
          <a:p>
            <a:pPr marL="914400" lvl="1" indent="-457200" algn="just">
              <a:spcBef>
                <a:spcPct val="0"/>
              </a:spcBef>
              <a:buFontTx/>
              <a:buChar char="-"/>
            </a:pPr>
            <a:r>
              <a:rPr lang="es-ES" sz="2800" dirty="0" smtClean="0">
                <a:solidFill>
                  <a:prstClr val="black"/>
                </a:solidFill>
              </a:rPr>
              <a:t>1990 Libro verde</a:t>
            </a:r>
          </a:p>
          <a:p>
            <a:pPr marL="914400" lvl="1" indent="-457200" algn="just">
              <a:spcBef>
                <a:spcPct val="0"/>
              </a:spcBef>
              <a:buFontTx/>
              <a:buChar char="-"/>
            </a:pPr>
            <a:r>
              <a:rPr lang="es-ES" sz="2800" dirty="0" smtClean="0">
                <a:solidFill>
                  <a:prstClr val="black"/>
                </a:solidFill>
              </a:rPr>
              <a:t>1994 Aalborg</a:t>
            </a:r>
          </a:p>
          <a:p>
            <a:pPr marL="914400" lvl="1" indent="-457200" algn="just">
              <a:spcBef>
                <a:spcPct val="0"/>
              </a:spcBef>
              <a:buFontTx/>
              <a:buChar char="-"/>
            </a:pPr>
            <a:r>
              <a:rPr lang="es-ES" sz="2800" dirty="0" smtClean="0">
                <a:solidFill>
                  <a:prstClr val="black"/>
                </a:solidFill>
              </a:rPr>
              <a:t>2007 Carta de Leipzig</a:t>
            </a:r>
          </a:p>
          <a:p>
            <a:pPr marL="914400" lvl="1" indent="-457200" algn="just">
              <a:spcBef>
                <a:spcPct val="0"/>
              </a:spcBef>
              <a:buFontTx/>
              <a:buChar char="-"/>
            </a:pPr>
            <a:r>
              <a:rPr lang="es-ES" sz="2800" dirty="0" smtClean="0">
                <a:solidFill>
                  <a:prstClr val="black"/>
                </a:solidFill>
              </a:rPr>
              <a:t>Declaraciones de Toledo 2010, Riga 2015</a:t>
            </a:r>
          </a:p>
          <a:p>
            <a:pPr marL="914400" lvl="1" indent="-457200" algn="just">
              <a:spcBef>
                <a:spcPct val="0"/>
              </a:spcBef>
              <a:buFontTx/>
              <a:buChar char="-"/>
            </a:pPr>
            <a:r>
              <a:rPr lang="es-ES" sz="2800" dirty="0" smtClean="0">
                <a:solidFill>
                  <a:srgbClr val="FF0000"/>
                </a:solidFill>
              </a:rPr>
              <a:t>Pacto de los Alcaldes </a:t>
            </a:r>
            <a:r>
              <a:rPr lang="es-ES" sz="2800" dirty="0" smtClean="0">
                <a:solidFill>
                  <a:srgbClr val="FF0000"/>
                </a:solidFill>
              </a:rPr>
              <a:t>para </a:t>
            </a:r>
            <a:r>
              <a:rPr lang="es-ES" sz="2800" dirty="0" smtClean="0">
                <a:solidFill>
                  <a:srgbClr val="FF0000"/>
                </a:solidFill>
              </a:rPr>
              <a:t>el clima y la energía:</a:t>
            </a:r>
          </a:p>
          <a:p>
            <a:pPr marL="1428750" lvl="2" indent="-514350" algn="just">
              <a:spcBef>
                <a:spcPct val="0"/>
              </a:spcBef>
              <a:buAutoNum type="alphaLcParenR"/>
            </a:pPr>
            <a:r>
              <a:rPr lang="es-ES" sz="2400" dirty="0" smtClean="0">
                <a:solidFill>
                  <a:prstClr val="black"/>
                </a:solidFill>
              </a:rPr>
              <a:t>Inventario </a:t>
            </a:r>
          </a:p>
          <a:p>
            <a:pPr marL="1428750" lvl="2" indent="-514350" algn="just">
              <a:spcBef>
                <a:spcPct val="0"/>
              </a:spcBef>
              <a:buAutoNum type="alphaLcParenR"/>
            </a:pPr>
            <a:r>
              <a:rPr lang="es-ES" sz="2400" dirty="0" smtClean="0">
                <a:solidFill>
                  <a:prstClr val="black"/>
                </a:solidFill>
              </a:rPr>
              <a:t>Evaluación de riesgos</a:t>
            </a:r>
          </a:p>
          <a:p>
            <a:pPr marL="1428750" lvl="2" indent="-514350" algn="just">
              <a:spcBef>
                <a:spcPct val="0"/>
              </a:spcBef>
              <a:buAutoNum type="alphaLcParenR"/>
            </a:pPr>
            <a:r>
              <a:rPr lang="es-ES" sz="2400" dirty="0" smtClean="0">
                <a:solidFill>
                  <a:prstClr val="black"/>
                </a:solidFill>
              </a:rPr>
              <a:t>Plan de acción</a:t>
            </a:r>
          </a:p>
        </p:txBody>
      </p:sp>
      <p:sp>
        <p:nvSpPr>
          <p:cNvPr id="9" name="Title 8"/>
          <p:cNvSpPr>
            <a:spLocks noGrp="1"/>
          </p:cNvSpPr>
          <p:nvPr>
            <p:ph type="title"/>
          </p:nvPr>
        </p:nvSpPr>
        <p:spPr/>
        <p:txBody>
          <a:bodyPr/>
          <a:lstStyle/>
          <a:p>
            <a:pPr lvl="0" algn="ctr">
              <a:spcBef>
                <a:spcPts val="0"/>
              </a:spcBef>
            </a:pPr>
            <a:r>
              <a:rPr lang="es-ES" b="1" dirty="0" smtClean="0">
                <a:solidFill>
                  <a:srgbClr val="7030A0"/>
                </a:solidFill>
                <a:latin typeface="+mn-lt"/>
              </a:rPr>
              <a:t>Ciudades y cambio climático</a:t>
            </a:r>
            <a:endParaRPr lang="es-ES" b="1" dirty="0">
              <a:solidFill>
                <a:srgbClr val="7030A0"/>
              </a:solidFill>
              <a:latin typeface="+mn-lt"/>
            </a:endParaRPr>
          </a:p>
        </p:txBody>
      </p:sp>
    </p:spTree>
    <p:extLst>
      <p:ext uri="{BB962C8B-B14F-4D97-AF65-F5344CB8AC3E}">
        <p14:creationId xmlns:p14="http://schemas.microsoft.com/office/powerpoint/2010/main" val="6675494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83568" y="6237312"/>
            <a:ext cx="7652712" cy="62458"/>
          </a:xfrm>
          <a:prstGeom prst="rect">
            <a:avLst/>
          </a:prstGeom>
          <a:noFill/>
        </p:spPr>
        <p:txBody>
          <a:bodyPr wrap="square" rtlCol="0">
            <a:normAutofit fontScale="25000" lnSpcReduction="20000"/>
          </a:bodyPr>
          <a:lstStyle/>
          <a:p>
            <a:endParaRPr lang="es-ES" dirty="0">
              <a:solidFill>
                <a:prstClr val="black">
                  <a:lumMod val="85000"/>
                  <a:lumOff val="15000"/>
                </a:prstClr>
              </a:solidFill>
            </a:endParaRPr>
          </a:p>
        </p:txBody>
      </p:sp>
      <p:sp>
        <p:nvSpPr>
          <p:cNvPr id="11" name="TextBox 10"/>
          <p:cNvSpPr txBox="1"/>
          <p:nvPr/>
        </p:nvSpPr>
        <p:spPr>
          <a:xfrm>
            <a:off x="199889" y="908720"/>
            <a:ext cx="8712968" cy="5688632"/>
          </a:xfrm>
          <a:prstGeom prst="rect">
            <a:avLst/>
          </a:prstGeom>
          <a:noFill/>
        </p:spPr>
        <p:txBody>
          <a:bodyPr wrap="square" rtlCol="0">
            <a:noAutofit/>
          </a:bodyPr>
          <a:lstStyle/>
          <a:p>
            <a:pPr marL="457200" indent="-457200" algn="just">
              <a:spcBef>
                <a:spcPct val="0"/>
              </a:spcBef>
              <a:buClrTx/>
              <a:buFontTx/>
              <a:buChar char="-"/>
            </a:pPr>
            <a:r>
              <a:rPr lang="es-ES" sz="2800" b="1" dirty="0" smtClean="0">
                <a:solidFill>
                  <a:srgbClr val="FF0000"/>
                </a:solidFill>
              </a:rPr>
              <a:t>Ámbito competencial: ciudades</a:t>
            </a:r>
          </a:p>
          <a:p>
            <a:pPr marL="914400" lvl="1" indent="-457200" algn="just">
              <a:spcBef>
                <a:spcPct val="0"/>
              </a:spcBef>
              <a:buFont typeface="Arial" charset="0"/>
              <a:buChar char="•"/>
            </a:pPr>
            <a:r>
              <a:rPr lang="es-ES" sz="2800" dirty="0" smtClean="0">
                <a:solidFill>
                  <a:prstClr val="black"/>
                </a:solidFill>
              </a:rPr>
              <a:t>LBRL</a:t>
            </a:r>
          </a:p>
          <a:p>
            <a:pPr marL="914400" lvl="1" indent="-457200" algn="just">
              <a:spcBef>
                <a:spcPct val="0"/>
              </a:spcBef>
              <a:buFont typeface="Arial" charset="0"/>
              <a:buChar char="•"/>
            </a:pPr>
            <a:r>
              <a:rPr lang="es-ES" sz="2800" dirty="0" smtClean="0">
                <a:solidFill>
                  <a:prstClr val="black"/>
                </a:solidFill>
              </a:rPr>
              <a:t>Potestad reguladora y ejecutiva</a:t>
            </a:r>
          </a:p>
          <a:p>
            <a:pPr marL="914400" lvl="1" indent="-457200" algn="just">
              <a:spcBef>
                <a:spcPct val="0"/>
              </a:spcBef>
              <a:buFont typeface="Arial" charset="0"/>
              <a:buChar char="•"/>
            </a:pPr>
            <a:r>
              <a:rPr lang="es-ES" sz="2800" dirty="0" smtClean="0">
                <a:solidFill>
                  <a:prstClr val="black"/>
                </a:solidFill>
              </a:rPr>
              <a:t>Materias: protección del medio ambiente urbano y otras muchas….</a:t>
            </a:r>
            <a:endParaRPr lang="es-ES" sz="2000" b="1" dirty="0" smtClean="0">
              <a:solidFill>
                <a:prstClr val="black"/>
              </a:solidFill>
            </a:endParaRPr>
          </a:p>
          <a:p>
            <a:pPr marL="457200" indent="-457200" algn="just">
              <a:spcBef>
                <a:spcPct val="0"/>
              </a:spcBef>
              <a:buFontTx/>
              <a:buChar char="-"/>
            </a:pPr>
            <a:r>
              <a:rPr lang="es-ES" sz="2800" b="1" dirty="0" smtClean="0">
                <a:solidFill>
                  <a:srgbClr val="FF0000"/>
                </a:solidFill>
              </a:rPr>
              <a:t>Referencias a los municipios en:</a:t>
            </a:r>
          </a:p>
          <a:p>
            <a:pPr marL="914400" lvl="1" indent="-457200" algn="just">
              <a:spcBef>
                <a:spcPct val="0"/>
              </a:spcBef>
              <a:buFontTx/>
              <a:buChar char="-"/>
            </a:pPr>
            <a:r>
              <a:rPr lang="es-ES" sz="2800" dirty="0">
                <a:solidFill>
                  <a:prstClr val="black"/>
                </a:solidFill>
              </a:rPr>
              <a:t>Estrategias de cambio climático</a:t>
            </a:r>
          </a:p>
          <a:p>
            <a:pPr marL="914400" lvl="1" indent="-457200" algn="just">
              <a:spcBef>
                <a:spcPct val="0"/>
              </a:spcBef>
              <a:buFontTx/>
              <a:buChar char="-"/>
            </a:pPr>
            <a:r>
              <a:rPr lang="es-ES" sz="2800" dirty="0">
                <a:solidFill>
                  <a:prstClr val="black"/>
                </a:solidFill>
              </a:rPr>
              <a:t>Leyes autonómicas (proyectos, proposiciones</a:t>
            </a:r>
            <a:r>
              <a:rPr lang="es-ES" sz="2800" dirty="0" smtClean="0">
                <a:solidFill>
                  <a:prstClr val="black"/>
                </a:solidFill>
              </a:rPr>
              <a:t>)</a:t>
            </a:r>
          </a:p>
          <a:p>
            <a:pPr marL="1371600" lvl="2" indent="-457200" algn="just">
              <a:spcBef>
                <a:spcPct val="0"/>
              </a:spcBef>
              <a:buFontTx/>
              <a:buChar char="-"/>
            </a:pPr>
            <a:r>
              <a:rPr lang="es-ES" sz="2400" dirty="0" smtClean="0">
                <a:solidFill>
                  <a:prstClr val="black"/>
                </a:solidFill>
              </a:rPr>
              <a:t>Andalucía (Planes locales)</a:t>
            </a:r>
          </a:p>
          <a:p>
            <a:pPr marL="1371600" lvl="2" indent="-457200" algn="just">
              <a:spcBef>
                <a:spcPct val="0"/>
              </a:spcBef>
              <a:buFontTx/>
              <a:buChar char="-"/>
            </a:pPr>
            <a:r>
              <a:rPr lang="es-ES" sz="2400" dirty="0" smtClean="0">
                <a:solidFill>
                  <a:prstClr val="black"/>
                </a:solidFill>
              </a:rPr>
              <a:t>Murcia (Planes municipales, municipios de baja emisión, ayudas)</a:t>
            </a:r>
            <a:endParaRPr lang="es-ES" sz="2400" dirty="0">
              <a:solidFill>
                <a:prstClr val="black"/>
              </a:solidFill>
            </a:endParaRPr>
          </a:p>
          <a:p>
            <a:pPr marL="914400" lvl="1" indent="-457200" algn="just">
              <a:spcBef>
                <a:spcPct val="0"/>
              </a:spcBef>
              <a:buFontTx/>
              <a:buChar char="-"/>
            </a:pPr>
            <a:r>
              <a:rPr lang="es-ES" sz="2800" dirty="0" smtClean="0">
                <a:solidFill>
                  <a:prstClr val="black"/>
                </a:solidFill>
              </a:rPr>
              <a:t>Ley 16/2017, de cambio climático, de Cataluña.</a:t>
            </a:r>
          </a:p>
          <a:p>
            <a:pPr marL="1371600" lvl="2" indent="-457200" algn="just">
              <a:spcBef>
                <a:spcPct val="0"/>
              </a:spcBef>
              <a:buFontTx/>
              <a:buChar char="-"/>
            </a:pPr>
            <a:r>
              <a:rPr lang="es-ES" sz="2400" dirty="0" smtClean="0">
                <a:solidFill>
                  <a:prstClr val="black"/>
                </a:solidFill>
              </a:rPr>
              <a:t>Exposición de motivos, Art.33 Participación de la Administración local en las políticas climáticas.</a:t>
            </a:r>
            <a:endParaRPr lang="es-ES" sz="2400" dirty="0">
              <a:solidFill>
                <a:prstClr val="black"/>
              </a:solidFill>
            </a:endParaRPr>
          </a:p>
        </p:txBody>
      </p:sp>
      <p:sp>
        <p:nvSpPr>
          <p:cNvPr id="9" name="Title 8"/>
          <p:cNvSpPr>
            <a:spLocks noGrp="1"/>
          </p:cNvSpPr>
          <p:nvPr>
            <p:ph type="title"/>
          </p:nvPr>
        </p:nvSpPr>
        <p:spPr/>
        <p:txBody>
          <a:bodyPr/>
          <a:lstStyle/>
          <a:p>
            <a:pPr lvl="0" algn="ctr">
              <a:spcBef>
                <a:spcPts val="0"/>
              </a:spcBef>
            </a:pPr>
            <a:r>
              <a:rPr lang="es-ES" b="1" dirty="0" smtClean="0">
                <a:solidFill>
                  <a:srgbClr val="7030A0"/>
                </a:solidFill>
                <a:latin typeface="+mn-lt"/>
              </a:rPr>
              <a:t>Ciudades y cambio climático</a:t>
            </a:r>
            <a:endParaRPr lang="es-ES" b="1" dirty="0">
              <a:solidFill>
                <a:srgbClr val="7030A0"/>
              </a:solidFill>
              <a:latin typeface="+mn-lt"/>
            </a:endParaRPr>
          </a:p>
        </p:txBody>
      </p:sp>
    </p:spTree>
    <p:extLst>
      <p:ext uri="{BB962C8B-B14F-4D97-AF65-F5344CB8AC3E}">
        <p14:creationId xmlns:p14="http://schemas.microsoft.com/office/powerpoint/2010/main" val="52407418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83568" y="6237312"/>
            <a:ext cx="7652712" cy="62458"/>
          </a:xfrm>
          <a:prstGeom prst="rect">
            <a:avLst/>
          </a:prstGeom>
          <a:noFill/>
        </p:spPr>
        <p:txBody>
          <a:bodyPr wrap="square" rtlCol="0">
            <a:normAutofit fontScale="25000" lnSpcReduction="20000"/>
          </a:bodyPr>
          <a:lstStyle/>
          <a:p>
            <a:endParaRPr lang="es-ES" dirty="0">
              <a:solidFill>
                <a:prstClr val="black">
                  <a:lumMod val="85000"/>
                  <a:lumOff val="15000"/>
                </a:prstClr>
              </a:solidFill>
            </a:endParaRPr>
          </a:p>
        </p:txBody>
      </p:sp>
      <p:sp>
        <p:nvSpPr>
          <p:cNvPr id="11" name="TextBox 10"/>
          <p:cNvSpPr txBox="1"/>
          <p:nvPr/>
        </p:nvSpPr>
        <p:spPr>
          <a:xfrm>
            <a:off x="153440" y="1159226"/>
            <a:ext cx="8883056" cy="5472608"/>
          </a:xfrm>
          <a:prstGeom prst="rect">
            <a:avLst/>
          </a:prstGeom>
          <a:noFill/>
        </p:spPr>
        <p:txBody>
          <a:bodyPr wrap="square" rtlCol="0">
            <a:noAutofit/>
          </a:bodyPr>
          <a:lstStyle/>
          <a:p>
            <a:pPr algn="just">
              <a:spcBef>
                <a:spcPct val="0"/>
              </a:spcBef>
              <a:buClrTx/>
            </a:pPr>
            <a:r>
              <a:rPr lang="es-ES" sz="3200" b="1" dirty="0" smtClean="0">
                <a:solidFill>
                  <a:srgbClr val="FF0000"/>
                </a:solidFill>
              </a:rPr>
              <a:t>     Guías:</a:t>
            </a:r>
            <a:endParaRPr lang="es-ES" sz="3200" dirty="0" smtClean="0">
              <a:solidFill>
                <a:prstClr val="black"/>
              </a:solidFill>
            </a:endParaRPr>
          </a:p>
          <a:p>
            <a:pPr marL="914400" lvl="1" indent="-457200" algn="just">
              <a:spcBef>
                <a:spcPct val="0"/>
              </a:spcBef>
              <a:buFontTx/>
              <a:buChar char="-"/>
            </a:pPr>
            <a:r>
              <a:rPr lang="es-ES" sz="2400" dirty="0" smtClean="0">
                <a:solidFill>
                  <a:prstClr val="black"/>
                </a:solidFill>
              </a:rPr>
              <a:t>Guía para la elaboración de </a:t>
            </a:r>
            <a:r>
              <a:rPr lang="es-ES" sz="2400" u="sng" dirty="0" smtClean="0">
                <a:solidFill>
                  <a:prstClr val="black"/>
                </a:solidFill>
              </a:rPr>
              <a:t>Planes locales de adapta</a:t>
            </a:r>
            <a:r>
              <a:rPr lang="es-ES" sz="2400" dirty="0" smtClean="0">
                <a:solidFill>
                  <a:prstClr val="black"/>
                </a:solidFill>
              </a:rPr>
              <a:t>ción al cambio climático (</a:t>
            </a:r>
            <a:r>
              <a:rPr lang="es-ES" sz="2400" i="1" dirty="0" smtClean="0">
                <a:solidFill>
                  <a:prstClr val="black"/>
                </a:solidFill>
              </a:rPr>
              <a:t>Oficina Española de Cambio Climático</a:t>
            </a:r>
            <a:r>
              <a:rPr lang="es-ES" sz="2400" dirty="0" smtClean="0">
                <a:solidFill>
                  <a:prstClr val="black"/>
                </a:solidFill>
              </a:rPr>
              <a:t>)</a:t>
            </a:r>
          </a:p>
          <a:p>
            <a:pPr marL="914400" lvl="1" indent="-457200" algn="just">
              <a:spcBef>
                <a:spcPct val="0"/>
              </a:spcBef>
              <a:buFontTx/>
              <a:buChar char="-"/>
            </a:pPr>
            <a:r>
              <a:rPr lang="es-ES" sz="2400" dirty="0" smtClean="0">
                <a:solidFill>
                  <a:prstClr val="black"/>
                </a:solidFill>
              </a:rPr>
              <a:t>Guía metodológica para la </a:t>
            </a:r>
            <a:r>
              <a:rPr lang="es-ES" sz="2400" u="sng" dirty="0" smtClean="0">
                <a:solidFill>
                  <a:prstClr val="black"/>
                </a:solidFill>
              </a:rPr>
              <a:t>mitigación y adaptación al cambio climático en el Planeamiento Urbanístico</a:t>
            </a:r>
            <a:r>
              <a:rPr lang="es-ES" sz="2400" dirty="0" smtClean="0">
                <a:solidFill>
                  <a:prstClr val="black"/>
                </a:solidFill>
              </a:rPr>
              <a:t> (</a:t>
            </a:r>
            <a:r>
              <a:rPr lang="es-ES" sz="2400" i="1" dirty="0" smtClean="0">
                <a:solidFill>
                  <a:prstClr val="black"/>
                </a:solidFill>
              </a:rPr>
              <a:t>FEMP y Red española de ciudades por el clima</a:t>
            </a:r>
            <a:r>
              <a:rPr lang="es-ES" sz="2400" dirty="0" smtClean="0">
                <a:solidFill>
                  <a:prstClr val="black"/>
                </a:solidFill>
              </a:rPr>
              <a:t>).</a:t>
            </a:r>
          </a:p>
          <a:p>
            <a:pPr lvl="1" algn="just">
              <a:spcBef>
                <a:spcPct val="0"/>
              </a:spcBef>
            </a:pPr>
            <a:r>
              <a:rPr lang="es-ES" sz="3200" b="1" dirty="0" smtClean="0">
                <a:solidFill>
                  <a:srgbClr val="FF0000"/>
                </a:solidFill>
              </a:rPr>
              <a:t>Ideas </a:t>
            </a:r>
            <a:r>
              <a:rPr lang="es-ES" sz="3200" b="1" dirty="0">
                <a:solidFill>
                  <a:srgbClr val="FF0000"/>
                </a:solidFill>
              </a:rPr>
              <a:t>clave</a:t>
            </a:r>
          </a:p>
          <a:p>
            <a:pPr marL="914400" lvl="1" indent="-457200" algn="just">
              <a:spcBef>
                <a:spcPct val="0"/>
              </a:spcBef>
              <a:buFontTx/>
              <a:buChar char="-"/>
            </a:pPr>
            <a:r>
              <a:rPr lang="es-ES" sz="2400" dirty="0" smtClean="0">
                <a:solidFill>
                  <a:prstClr val="black"/>
                </a:solidFill>
              </a:rPr>
              <a:t>Del urbanismo sostenible al urbanismo del cambio climático.</a:t>
            </a:r>
          </a:p>
          <a:p>
            <a:pPr marL="914400" lvl="1" indent="-457200" algn="just">
              <a:spcBef>
                <a:spcPct val="0"/>
              </a:spcBef>
              <a:buFontTx/>
              <a:buChar char="-"/>
            </a:pPr>
            <a:r>
              <a:rPr lang="es-ES" sz="2400" dirty="0" smtClean="0">
                <a:solidFill>
                  <a:prstClr val="black"/>
                </a:solidFill>
              </a:rPr>
              <a:t>Cambio climático como motor de la Planificación local</a:t>
            </a:r>
          </a:p>
          <a:p>
            <a:pPr marL="914400" lvl="1" indent="-457200" algn="just">
              <a:spcBef>
                <a:spcPct val="0"/>
              </a:spcBef>
              <a:buFontTx/>
              <a:buChar char="-"/>
            </a:pPr>
            <a:r>
              <a:rPr lang="es-ES" sz="2400" dirty="0" smtClean="0">
                <a:solidFill>
                  <a:prstClr val="black"/>
                </a:solidFill>
              </a:rPr>
              <a:t>De la ciudad expandida, discontinua, insostenible y poco racional a la ciudad compacta.</a:t>
            </a:r>
          </a:p>
          <a:p>
            <a:pPr marL="914400" lvl="1" indent="-457200" algn="just">
              <a:spcBef>
                <a:spcPct val="0"/>
              </a:spcBef>
              <a:buFontTx/>
              <a:buChar char="-"/>
            </a:pPr>
            <a:r>
              <a:rPr lang="es-ES" sz="2400" dirty="0" smtClean="0">
                <a:solidFill>
                  <a:prstClr val="black"/>
                </a:solidFill>
              </a:rPr>
              <a:t>Perspectiva de cambio climático en la prestación de los servicios públicos ambientales</a:t>
            </a:r>
          </a:p>
        </p:txBody>
      </p:sp>
      <p:sp>
        <p:nvSpPr>
          <p:cNvPr id="9" name="Title 8"/>
          <p:cNvSpPr>
            <a:spLocks noGrp="1"/>
          </p:cNvSpPr>
          <p:nvPr>
            <p:ph type="title"/>
          </p:nvPr>
        </p:nvSpPr>
        <p:spPr>
          <a:xfrm>
            <a:off x="251520" y="76200"/>
            <a:ext cx="8784976" cy="685800"/>
          </a:xfrm>
        </p:spPr>
        <p:txBody>
          <a:bodyPr>
            <a:normAutofit/>
          </a:bodyPr>
          <a:lstStyle/>
          <a:p>
            <a:pPr lvl="0" algn="ctr">
              <a:spcBef>
                <a:spcPts val="0"/>
              </a:spcBef>
            </a:pPr>
            <a:r>
              <a:rPr lang="es-ES" b="1" dirty="0" smtClean="0">
                <a:solidFill>
                  <a:srgbClr val="7030A0"/>
                </a:solidFill>
                <a:latin typeface="+mn-lt"/>
              </a:rPr>
              <a:t>Cambio climático y ciudades: mitigación y adaptación </a:t>
            </a:r>
            <a:endParaRPr lang="es-ES" b="1" dirty="0">
              <a:solidFill>
                <a:srgbClr val="7030A0"/>
              </a:solidFill>
              <a:latin typeface="+mn-lt"/>
            </a:endParaRPr>
          </a:p>
        </p:txBody>
      </p:sp>
    </p:spTree>
    <p:extLst>
      <p:ext uri="{BB962C8B-B14F-4D97-AF65-F5344CB8AC3E}">
        <p14:creationId xmlns:p14="http://schemas.microsoft.com/office/powerpoint/2010/main" val="165387752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ÁREAS TEMÁTICAS: MITIGACIÓN Y ADAPTACIÓN</a:t>
            </a:r>
            <a:endParaRPr lang="es-ES" dirty="0"/>
          </a:p>
        </p:txBody>
      </p:sp>
      <p:sp>
        <p:nvSpPr>
          <p:cNvPr id="3" name="2 Marcador de contenido"/>
          <p:cNvSpPr>
            <a:spLocks noGrp="1"/>
          </p:cNvSpPr>
          <p:nvPr>
            <p:ph idx="1"/>
          </p:nvPr>
        </p:nvSpPr>
        <p:spPr>
          <a:xfrm>
            <a:off x="179512" y="980728"/>
            <a:ext cx="8964488" cy="5544616"/>
          </a:xfrm>
        </p:spPr>
        <p:txBody>
          <a:bodyPr/>
          <a:lstStyle/>
          <a:p>
            <a:pPr marL="0" indent="0">
              <a:buNone/>
            </a:pPr>
            <a:r>
              <a:rPr lang="es-ES" u="sng" dirty="0" smtClean="0">
                <a:solidFill>
                  <a:srgbClr val="FF0000"/>
                </a:solidFill>
              </a:rPr>
              <a:t>Contexto territorial</a:t>
            </a:r>
          </a:p>
          <a:p>
            <a:pPr marL="514350" indent="-514350">
              <a:buAutoNum type="arabicPeriod"/>
            </a:pPr>
            <a:r>
              <a:rPr lang="es-ES" sz="2800" dirty="0" smtClean="0"/>
              <a:t>Relación con los ecosistemas del entorno.</a:t>
            </a:r>
          </a:p>
          <a:p>
            <a:pPr marL="0" indent="0">
              <a:buNone/>
            </a:pPr>
            <a:r>
              <a:rPr lang="es-ES" u="sng" dirty="0" smtClean="0">
                <a:solidFill>
                  <a:srgbClr val="FF0000"/>
                </a:solidFill>
              </a:rPr>
              <a:t>Morfología y localización de usos</a:t>
            </a:r>
          </a:p>
          <a:p>
            <a:pPr marL="0" indent="0">
              <a:buNone/>
            </a:pPr>
            <a:r>
              <a:rPr lang="es-ES" sz="2800" dirty="0" smtClean="0"/>
              <a:t>2. Pautas de ocupación del suelo.</a:t>
            </a:r>
          </a:p>
          <a:p>
            <a:pPr marL="0" indent="0">
              <a:buNone/>
            </a:pPr>
            <a:r>
              <a:rPr lang="es-ES" sz="2800" dirty="0" smtClean="0"/>
              <a:t>3.Distribución espacial de los usos urbanos.</a:t>
            </a:r>
          </a:p>
          <a:p>
            <a:pPr marL="0" indent="0">
              <a:buNone/>
            </a:pPr>
            <a:r>
              <a:rPr lang="es-ES" sz="2800" dirty="0" smtClean="0"/>
              <a:t>4. Densidad urbana: hacia la ciudad compacta.</a:t>
            </a:r>
          </a:p>
          <a:p>
            <a:pPr marL="0" indent="0">
              <a:buNone/>
            </a:pPr>
            <a:r>
              <a:rPr lang="es-ES" u="sng" dirty="0" smtClean="0">
                <a:solidFill>
                  <a:srgbClr val="FF0000"/>
                </a:solidFill>
              </a:rPr>
              <a:t>Metabolismo urbano</a:t>
            </a:r>
          </a:p>
          <a:p>
            <a:pPr marL="0" indent="0">
              <a:buNone/>
            </a:pPr>
            <a:r>
              <a:rPr lang="es-ES" sz="2800" dirty="0" smtClean="0"/>
              <a:t>5. Energía: ahorro, eficiencia, renovables.</a:t>
            </a:r>
          </a:p>
          <a:p>
            <a:pPr marL="0" indent="0">
              <a:buNone/>
            </a:pPr>
            <a:r>
              <a:rPr lang="es-ES" sz="2800" dirty="0" smtClean="0"/>
              <a:t>6. Agua.</a:t>
            </a:r>
          </a:p>
          <a:p>
            <a:pPr marL="0" indent="0">
              <a:buNone/>
            </a:pPr>
            <a:r>
              <a:rPr lang="es-ES" sz="2800" dirty="0" smtClean="0"/>
              <a:t>7. Residuos: economía circular.</a:t>
            </a:r>
          </a:p>
        </p:txBody>
      </p:sp>
    </p:spTree>
    <p:extLst>
      <p:ext uri="{BB962C8B-B14F-4D97-AF65-F5344CB8AC3E}">
        <p14:creationId xmlns:p14="http://schemas.microsoft.com/office/powerpoint/2010/main" val="17043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ÁREAS TEMÁTICAS: MITIGACIÓN Y ADAPTACIÓN</a:t>
            </a:r>
            <a:endParaRPr lang="es-ES" dirty="0"/>
          </a:p>
        </p:txBody>
      </p:sp>
      <p:sp>
        <p:nvSpPr>
          <p:cNvPr id="3" name="2 Marcador de contenido"/>
          <p:cNvSpPr>
            <a:spLocks noGrp="1"/>
          </p:cNvSpPr>
          <p:nvPr>
            <p:ph idx="1"/>
          </p:nvPr>
        </p:nvSpPr>
        <p:spPr>
          <a:xfrm>
            <a:off x="179512" y="908720"/>
            <a:ext cx="9036496" cy="5472608"/>
          </a:xfrm>
        </p:spPr>
        <p:txBody>
          <a:bodyPr/>
          <a:lstStyle/>
          <a:p>
            <a:pPr marL="0" indent="0">
              <a:buNone/>
            </a:pPr>
            <a:endParaRPr lang="es-ES" u="sng" dirty="0" smtClean="0">
              <a:solidFill>
                <a:srgbClr val="FF0000"/>
              </a:solidFill>
            </a:endParaRPr>
          </a:p>
          <a:p>
            <a:pPr marL="0" indent="0">
              <a:buNone/>
            </a:pPr>
            <a:r>
              <a:rPr lang="es-ES" u="sng" dirty="0" smtClean="0">
                <a:solidFill>
                  <a:srgbClr val="FF0000"/>
                </a:solidFill>
              </a:rPr>
              <a:t>Movilidad urbana</a:t>
            </a:r>
          </a:p>
          <a:p>
            <a:pPr marL="0" indent="0">
              <a:buNone/>
            </a:pPr>
            <a:r>
              <a:rPr lang="es-ES" sz="2800" dirty="0" smtClean="0"/>
              <a:t>8. Movilidad y accesibilidad: movilidad sostenible.</a:t>
            </a:r>
          </a:p>
          <a:p>
            <a:pPr marL="0" indent="0">
              <a:buNone/>
            </a:pPr>
            <a:r>
              <a:rPr lang="es-ES" u="sng" dirty="0" smtClean="0">
                <a:solidFill>
                  <a:srgbClr val="FF0000"/>
                </a:solidFill>
              </a:rPr>
              <a:t>Contexto urbano</a:t>
            </a:r>
          </a:p>
          <a:p>
            <a:pPr marL="0" indent="0">
              <a:buNone/>
            </a:pPr>
            <a:r>
              <a:rPr lang="es-ES" sz="2800" dirty="0" smtClean="0"/>
              <a:t>9. Regeneración urbana de la ciudad consolidada.</a:t>
            </a:r>
          </a:p>
          <a:p>
            <a:pPr marL="0" indent="0">
              <a:buNone/>
            </a:pPr>
            <a:r>
              <a:rPr lang="es-ES" sz="2800" dirty="0" smtClean="0"/>
              <a:t>10. Edificación y forma urbana.</a:t>
            </a:r>
          </a:p>
          <a:p>
            <a:pPr marL="0" indent="0">
              <a:buNone/>
            </a:pPr>
            <a:r>
              <a:rPr lang="es-ES" sz="2800" dirty="0" smtClean="0"/>
              <a:t>11. Espacio Público. </a:t>
            </a:r>
          </a:p>
          <a:p>
            <a:pPr marL="0" indent="0">
              <a:buNone/>
            </a:pPr>
            <a:r>
              <a:rPr lang="es-ES" sz="2800" dirty="0" smtClean="0"/>
              <a:t>12. Verde urbano.</a:t>
            </a:r>
          </a:p>
          <a:p>
            <a:pPr marL="0" indent="0">
              <a:buNone/>
            </a:pPr>
            <a:r>
              <a:rPr lang="es-ES" sz="2800" dirty="0" smtClean="0"/>
              <a:t>- Artículo 27 de la Ley 16/2017, de cambio climático.</a:t>
            </a:r>
          </a:p>
        </p:txBody>
      </p:sp>
    </p:spTree>
    <p:extLst>
      <p:ext uri="{BB962C8B-B14F-4D97-AF65-F5344CB8AC3E}">
        <p14:creationId xmlns:p14="http://schemas.microsoft.com/office/powerpoint/2010/main" val="17551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Transporte público sostenible</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descr="D:\Mis Documentos\Ciudades y cambio climático\IMG_1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46" y="1124744"/>
            <a:ext cx="8136904"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2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ADAPTABILIDAD AL CAMBIO CLIMÁTICO: URBANO</a:t>
            </a:r>
            <a:endParaRPr lang="es-ES" dirty="0"/>
          </a:p>
        </p:txBody>
      </p:sp>
      <p:sp>
        <p:nvSpPr>
          <p:cNvPr id="3" name="2 Marcador de contenido"/>
          <p:cNvSpPr>
            <a:spLocks noGrp="1"/>
          </p:cNvSpPr>
          <p:nvPr>
            <p:ph idx="1"/>
          </p:nvPr>
        </p:nvSpPr>
        <p:spPr>
          <a:xfrm>
            <a:off x="107504" y="980728"/>
            <a:ext cx="8877672" cy="5400600"/>
          </a:xfrm>
        </p:spPr>
        <p:txBody>
          <a:bodyPr/>
          <a:lstStyle/>
          <a:p>
            <a:r>
              <a:rPr lang="es-ES" dirty="0" smtClean="0">
                <a:solidFill>
                  <a:srgbClr val="FF0000"/>
                </a:solidFill>
              </a:rPr>
              <a:t>Análisis de Riesgos</a:t>
            </a:r>
            <a:r>
              <a:rPr lang="es-ES" dirty="0" smtClean="0"/>
              <a:t>:</a:t>
            </a:r>
          </a:p>
          <a:p>
            <a:pPr lvl="1"/>
            <a:r>
              <a:rPr lang="es-ES" dirty="0" err="1" smtClean="0"/>
              <a:t>Inundabilidad</a:t>
            </a:r>
            <a:endParaRPr lang="es-ES" dirty="0" smtClean="0"/>
          </a:p>
          <a:p>
            <a:pPr lvl="1"/>
            <a:r>
              <a:rPr lang="es-ES" dirty="0" smtClean="0"/>
              <a:t>Sequías</a:t>
            </a:r>
          </a:p>
          <a:p>
            <a:pPr lvl="1"/>
            <a:r>
              <a:rPr lang="es-ES" dirty="0" smtClean="0"/>
              <a:t>Efecto “Isla de calor” (elevadas temperaturas)</a:t>
            </a:r>
          </a:p>
          <a:p>
            <a:r>
              <a:rPr lang="es-ES" dirty="0" smtClean="0">
                <a:solidFill>
                  <a:srgbClr val="FF0000"/>
                </a:solidFill>
              </a:rPr>
              <a:t>Análisis de la vulnerabilidad </a:t>
            </a:r>
            <a:r>
              <a:rPr lang="es-ES" sz="2800" dirty="0" smtClean="0"/>
              <a:t>(Exposición, sensibilidad y capacidad adaptativa)</a:t>
            </a:r>
          </a:p>
          <a:p>
            <a:r>
              <a:rPr lang="es-ES" dirty="0" smtClean="0">
                <a:solidFill>
                  <a:srgbClr val="FF0000"/>
                </a:solidFill>
              </a:rPr>
              <a:t>Adaptación</a:t>
            </a:r>
            <a:r>
              <a:rPr lang="es-ES" dirty="0" smtClean="0"/>
              <a:t>: </a:t>
            </a:r>
            <a:r>
              <a:rPr lang="es-ES" dirty="0" smtClean="0">
                <a:solidFill>
                  <a:srgbClr val="FF0000"/>
                </a:solidFill>
              </a:rPr>
              <a:t>programas y medidas</a:t>
            </a:r>
            <a:r>
              <a:rPr lang="es-ES" dirty="0" smtClean="0"/>
              <a:t>.</a:t>
            </a:r>
          </a:p>
          <a:p>
            <a:pPr lvl="1"/>
            <a:r>
              <a:rPr lang="es-ES" dirty="0" smtClean="0"/>
              <a:t>Acciones ingenieriles </a:t>
            </a:r>
          </a:p>
          <a:p>
            <a:pPr lvl="1"/>
            <a:r>
              <a:rPr lang="es-ES" dirty="0" smtClean="0"/>
              <a:t>Acciones de gestión, jurídicas, políticas, sensibilización</a:t>
            </a:r>
          </a:p>
          <a:p>
            <a:pPr lvl="1"/>
            <a:r>
              <a:rPr lang="es-ES" dirty="0"/>
              <a:t> </a:t>
            </a:r>
            <a:r>
              <a:rPr lang="es-ES" dirty="0" smtClean="0"/>
              <a:t>Acciones sobre servicios y funciones</a:t>
            </a:r>
          </a:p>
        </p:txBody>
      </p:sp>
    </p:spTree>
    <p:extLst>
      <p:ext uri="{BB962C8B-B14F-4D97-AF65-F5344CB8AC3E}">
        <p14:creationId xmlns:p14="http://schemas.microsoft.com/office/powerpoint/2010/main" val="25132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ADAPTABILIDAD A LOS RIESGOS</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descr="D:\Mis Documentos\Ciudades y cambio climático\wallstreet_4C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1"/>
            <a:ext cx="4427984" cy="52565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is Documentos\Ciudades y cambio climático\Shanghai_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08720"/>
            <a:ext cx="4680520"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5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568</Words>
  <Application>Microsoft Office PowerPoint</Application>
  <PresentationFormat>Presentación en pantalla (4:3)</PresentationFormat>
  <Paragraphs>88</Paragraphs>
  <Slides>13</Slides>
  <Notes>5</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Presentación de PowerPoint 2010</vt:lpstr>
      <vt:lpstr>Ciudades y cambio climático: Mitigación y adaptación I Congreso Catalán de Derecho Ambiental</vt:lpstr>
      <vt:lpstr>Ciudades y cambio climático</vt:lpstr>
      <vt:lpstr>Ciudades y cambio climático</vt:lpstr>
      <vt:lpstr>Cambio climático y ciudades: mitigación y adaptación </vt:lpstr>
      <vt:lpstr>ÁREAS TEMÁTICAS: MITIGACIÓN Y ADAPTACIÓN</vt:lpstr>
      <vt:lpstr>ÁREAS TEMÁTICAS: MITIGACIÓN Y ADAPTACIÓN</vt:lpstr>
      <vt:lpstr>Transporte público sostenible</vt:lpstr>
      <vt:lpstr>ADAPTABILIDAD AL CAMBIO CLIMÁTICO: URBANO</vt:lpstr>
      <vt:lpstr>ADAPTABILIDAD A LOS RIESGOS</vt:lpstr>
      <vt:lpstr>ADAPTABILIDAD FRENTE A RIESGOS</vt:lpstr>
      <vt:lpstr>OTROS MEDIOS JURÍDICO-ADMINISTRATIVOS</vt:lpstr>
      <vt:lpstr>Información, participación, sensibilización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2016-04-06T08:50:45Z</dcterms:created>
  <dcterms:modified xsi:type="dcterms:W3CDTF">2018-01-16T08:25:48Z</dcterms:modified>
</cp:coreProperties>
</file>