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261" r:id="rId6"/>
    <p:sldId id="277" r:id="rId7"/>
    <p:sldId id="262" r:id="rId8"/>
    <p:sldId id="267" r:id="rId9"/>
    <p:sldId id="263" r:id="rId10"/>
    <p:sldId id="264" r:id="rId11"/>
    <p:sldId id="265" r:id="rId12"/>
    <p:sldId id="266" r:id="rId13"/>
    <p:sldId id="281" r:id="rId14"/>
    <p:sldId id="268" r:id="rId15"/>
    <p:sldId id="269" r:id="rId16"/>
    <p:sldId id="278" r:id="rId17"/>
    <p:sldId id="274" r:id="rId18"/>
    <p:sldId id="275" r:id="rId19"/>
    <p:sldId id="276" r:id="rId20"/>
    <p:sldId id="279" r:id="rId21"/>
    <p:sldId id="280" r:id="rId22"/>
    <p:sldId id="282"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1CC7"/>
    <a:srgbClr val="333300"/>
    <a:srgbClr val="669900"/>
    <a:srgbClr val="4D30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A29416E-9F7B-47FD-82D0-71AE3D69F56B}" type="datetimeFigureOut">
              <a:rPr lang="es-ES" smtClean="0"/>
              <a:pPr/>
              <a:t>10/01/2018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3716D5-78E1-4482-A6FB-BC74D1C3A44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A29416E-9F7B-47FD-82D0-71AE3D69F56B}" type="datetimeFigureOut">
              <a:rPr lang="es-ES" smtClean="0"/>
              <a:pPr/>
              <a:t>10/01/2018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3716D5-78E1-4482-A6FB-BC74D1C3A44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A29416E-9F7B-47FD-82D0-71AE3D69F56B}" type="datetimeFigureOut">
              <a:rPr lang="es-ES" smtClean="0"/>
              <a:pPr/>
              <a:t>10/01/2018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3716D5-78E1-4482-A6FB-BC74D1C3A44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A29416E-9F7B-47FD-82D0-71AE3D69F56B}" type="datetimeFigureOut">
              <a:rPr lang="es-ES" smtClean="0"/>
              <a:pPr/>
              <a:t>10/01/2018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3716D5-78E1-4482-A6FB-BC74D1C3A44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A29416E-9F7B-47FD-82D0-71AE3D69F56B}" type="datetimeFigureOut">
              <a:rPr lang="es-ES" smtClean="0"/>
              <a:pPr/>
              <a:t>10/01/2018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53716D5-78E1-4482-A6FB-BC74D1C3A440}"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A29416E-9F7B-47FD-82D0-71AE3D69F56B}" type="datetimeFigureOut">
              <a:rPr lang="es-ES" smtClean="0"/>
              <a:pPr/>
              <a:t>10/01/2018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53716D5-78E1-4482-A6FB-BC74D1C3A44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A29416E-9F7B-47FD-82D0-71AE3D69F56B}" type="datetimeFigureOut">
              <a:rPr lang="es-ES" smtClean="0"/>
              <a:pPr/>
              <a:t>10/01/2018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53716D5-78E1-4482-A6FB-BC74D1C3A44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A29416E-9F7B-47FD-82D0-71AE3D69F56B}" type="datetimeFigureOut">
              <a:rPr lang="es-ES" smtClean="0"/>
              <a:pPr/>
              <a:t>10/01/2018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53716D5-78E1-4482-A6FB-BC74D1C3A44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A29416E-9F7B-47FD-82D0-71AE3D69F56B}" type="datetimeFigureOut">
              <a:rPr lang="es-ES" smtClean="0"/>
              <a:pPr/>
              <a:t>10/01/2018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53716D5-78E1-4482-A6FB-BC74D1C3A44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A29416E-9F7B-47FD-82D0-71AE3D69F56B}" type="datetimeFigureOut">
              <a:rPr lang="es-ES" smtClean="0"/>
              <a:pPr/>
              <a:t>10/01/2018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53716D5-78E1-4482-A6FB-BC74D1C3A44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A29416E-9F7B-47FD-82D0-71AE3D69F56B}" type="datetimeFigureOut">
              <a:rPr lang="es-ES" smtClean="0"/>
              <a:pPr/>
              <a:t>10/01/2018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53716D5-78E1-4482-A6FB-BC74D1C3A440}"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9416E-9F7B-47FD-82D0-71AE3D69F56B}" type="datetimeFigureOut">
              <a:rPr lang="es-ES" smtClean="0"/>
              <a:pPr/>
              <a:t>10/01/2018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716D5-78E1-4482-A6FB-BC74D1C3A44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268761"/>
            <a:ext cx="7772400" cy="2331690"/>
          </a:xfrm>
        </p:spPr>
        <p:txBody>
          <a:bodyPr>
            <a:noAutofit/>
          </a:bodyPr>
          <a:lstStyle/>
          <a:p>
            <a:r>
              <a:rPr lang="es-ES" b="1" u="sng" dirty="0" smtClean="0">
                <a:solidFill>
                  <a:srgbClr val="4D30FA"/>
                </a:solidFill>
              </a:rPr>
              <a:t>Políticas y medidas de mitigación del cambio climático en el ámbito jurídico español</a:t>
            </a:r>
            <a:endParaRPr lang="es-ES" b="1" u="sng" dirty="0">
              <a:solidFill>
                <a:srgbClr val="4D30FA"/>
              </a:solidFill>
            </a:endParaRPr>
          </a:p>
        </p:txBody>
      </p:sp>
      <p:sp>
        <p:nvSpPr>
          <p:cNvPr id="3" name="2 Subtítulo"/>
          <p:cNvSpPr>
            <a:spLocks noGrp="1"/>
          </p:cNvSpPr>
          <p:nvPr>
            <p:ph type="subTitle" idx="1"/>
          </p:nvPr>
        </p:nvSpPr>
        <p:spPr/>
        <p:txBody>
          <a:bodyPr>
            <a:normAutofit/>
          </a:bodyPr>
          <a:lstStyle/>
          <a:p>
            <a:pPr algn="r"/>
            <a:r>
              <a:rPr lang="es-ES" sz="2800" b="1" dirty="0" smtClean="0">
                <a:solidFill>
                  <a:srgbClr val="F61CC7"/>
                </a:solidFill>
              </a:rPr>
              <a:t>Miren </a:t>
            </a:r>
            <a:r>
              <a:rPr lang="es-ES" sz="2800" b="1" dirty="0" err="1" smtClean="0">
                <a:solidFill>
                  <a:srgbClr val="F61CC7"/>
                </a:solidFill>
              </a:rPr>
              <a:t>Sarasíbar</a:t>
            </a:r>
            <a:r>
              <a:rPr lang="es-ES" sz="2800" b="1" dirty="0" smtClean="0">
                <a:solidFill>
                  <a:srgbClr val="F61CC7"/>
                </a:solidFill>
              </a:rPr>
              <a:t> Iriarte</a:t>
            </a:r>
          </a:p>
          <a:p>
            <a:pPr algn="r"/>
            <a:r>
              <a:rPr lang="es-ES" sz="2800" dirty="0" smtClean="0">
                <a:solidFill>
                  <a:srgbClr val="F61CC7"/>
                </a:solidFill>
              </a:rPr>
              <a:t>Profesora de Derecho Administrativo</a:t>
            </a:r>
          </a:p>
          <a:p>
            <a:pPr algn="r"/>
            <a:r>
              <a:rPr lang="es-ES" sz="2800" dirty="0" smtClean="0">
                <a:solidFill>
                  <a:srgbClr val="F61CC7"/>
                </a:solidFill>
              </a:rPr>
              <a:t>Universidad Pública de Navarra</a:t>
            </a:r>
            <a:endParaRPr lang="es-ES" sz="2800" dirty="0">
              <a:solidFill>
                <a:srgbClr val="F61CC7"/>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chemeClr val="accent6"/>
                </a:solidFill>
              </a:rPr>
              <a:t>DOS GRANDES FRENTES: MITIGACIÓN Y ADAPTACIÓN</a:t>
            </a:r>
            <a:endParaRPr lang="es-ES" b="1" dirty="0">
              <a:solidFill>
                <a:schemeClr val="accent6"/>
              </a:solidFill>
            </a:endParaRPr>
          </a:p>
        </p:txBody>
      </p:sp>
      <p:sp>
        <p:nvSpPr>
          <p:cNvPr id="3" name="2 Marcador de contenido"/>
          <p:cNvSpPr>
            <a:spLocks noGrp="1"/>
          </p:cNvSpPr>
          <p:nvPr>
            <p:ph idx="1"/>
          </p:nvPr>
        </p:nvSpPr>
        <p:spPr/>
        <p:txBody>
          <a:bodyPr>
            <a:normAutofit fontScale="77500" lnSpcReduction="20000"/>
          </a:bodyPr>
          <a:lstStyle/>
          <a:p>
            <a:pPr algn="just"/>
            <a:r>
              <a:rPr lang="es-ES" sz="3100" dirty="0" smtClean="0"/>
              <a:t>Un binomio necesario: mitigación + adaptación (minimizar consecuencias ante realidad del cambio climático)-incrementando los niveles de mitigación, en el futuro habrá menos necesidades de adaptación.</a:t>
            </a:r>
          </a:p>
          <a:p>
            <a:pPr algn="just"/>
            <a:r>
              <a:rPr lang="es-ES" sz="3100" dirty="0" smtClean="0"/>
              <a:t>POLÍTICA DE MITIGACIÓN (disminución de emisiones)-Se incide en las </a:t>
            </a:r>
            <a:r>
              <a:rPr lang="es-ES" sz="3100" b="1" u="sng" dirty="0" smtClean="0"/>
              <a:t>causas</a:t>
            </a:r>
            <a:r>
              <a:rPr lang="es-ES" sz="3100" b="1" dirty="0" smtClean="0"/>
              <a:t> </a:t>
            </a:r>
            <a:r>
              <a:rPr lang="es-ES" sz="3100" dirty="0" smtClean="0"/>
              <a:t>(Mejora en eficiencia energética, sustitución de combustibles fósiles, desarrollo de las energías renovables, transporte sostenible, reducción de la deforestación, fomento de la bioenergía y captura y almacenamiento de carbono). </a:t>
            </a:r>
            <a:endParaRPr lang="es-ES" sz="3100" b="1" u="sng" dirty="0" smtClean="0"/>
          </a:p>
          <a:p>
            <a:pPr lvl="1" algn="just"/>
            <a:r>
              <a:rPr lang="es-ES" b="1" u="sng" dirty="0" smtClean="0"/>
              <a:t> Estrategia Española de Lucha contra el cambio climático: </a:t>
            </a:r>
            <a:r>
              <a:rPr lang="es-ES" dirty="0" smtClean="0"/>
              <a:t>definen las áreas en las que es preciso adoptar medidas para mitigar el cambio climático, paliar sus efectos adversos y hacer posible el cumplimiento de los compromisos internacionales adquiridos por España.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u="sng" dirty="0" smtClean="0">
                <a:solidFill>
                  <a:srgbClr val="F61CC7"/>
                </a:solidFill>
              </a:rPr>
              <a:t>1ª MEDIDA</a:t>
            </a:r>
            <a:r>
              <a:rPr lang="es-ES" b="1" dirty="0" smtClean="0">
                <a:solidFill>
                  <a:srgbClr val="F61CC7"/>
                </a:solidFill>
              </a:rPr>
              <a:t>: Comercio de derechos de emisión (I)</a:t>
            </a:r>
            <a:endParaRPr lang="es-ES" b="1" dirty="0">
              <a:solidFill>
                <a:srgbClr val="F61CC7"/>
              </a:solidFill>
            </a:endParaRPr>
          </a:p>
        </p:txBody>
      </p:sp>
      <p:sp>
        <p:nvSpPr>
          <p:cNvPr id="3" name="2 Marcador de contenido"/>
          <p:cNvSpPr>
            <a:spLocks noGrp="1"/>
          </p:cNvSpPr>
          <p:nvPr>
            <p:ph idx="1"/>
          </p:nvPr>
        </p:nvSpPr>
        <p:spPr>
          <a:xfrm>
            <a:off x="457200" y="1268760"/>
            <a:ext cx="8229600" cy="5589240"/>
          </a:xfrm>
        </p:spPr>
        <p:txBody>
          <a:bodyPr>
            <a:noAutofit/>
          </a:bodyPr>
          <a:lstStyle/>
          <a:p>
            <a:pPr algn="just"/>
            <a:r>
              <a:rPr lang="es-ES" sz="2400" dirty="0" smtClean="0"/>
              <a:t>Instrumento de mercado que proporciona un incentivo o desincentivo económico para conseguir un beneficio ambiental (reducción de las emisiones). Efectos positivos: las unidades de reducción cuestan más que los costes de reducción- más motivadoras las medidas adicionales de reducción (aplicación del principio de quien contamina paga).</a:t>
            </a:r>
          </a:p>
          <a:p>
            <a:pPr algn="just"/>
            <a:r>
              <a:rPr lang="es-ES" sz="2400" dirty="0" smtClean="0"/>
              <a:t>AMBITO COMUNITARIO:</a:t>
            </a:r>
          </a:p>
          <a:p>
            <a:pPr lvl="1" algn="just"/>
            <a:r>
              <a:rPr lang="es-ES" sz="2400" dirty="0" smtClean="0"/>
              <a:t>Directiva 2003/87, de 13 de octubre, sobre el comercio de derechos de emisión-norma cabecera modificada por Directiva 2004/101: reconocimiento de los créditos de los mecanismos de acción o aplicación conjunta (AC) y mecanismos de desarrollo limpio (MDL) como equivalentes a los derechos de emisión para cumplir con las obligaciones de reducción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ox(in)">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61CC7"/>
                </a:solidFill>
              </a:rPr>
              <a:t>Comercio de derechos de emisión (II)</a:t>
            </a:r>
            <a:endParaRPr lang="es-ES" b="1" dirty="0">
              <a:solidFill>
                <a:srgbClr val="F61CC7"/>
              </a:solidFill>
            </a:endParaRPr>
          </a:p>
        </p:txBody>
      </p:sp>
      <p:sp>
        <p:nvSpPr>
          <p:cNvPr id="3" name="2 Marcador de contenido"/>
          <p:cNvSpPr>
            <a:spLocks noGrp="1"/>
          </p:cNvSpPr>
          <p:nvPr>
            <p:ph idx="1"/>
          </p:nvPr>
        </p:nvSpPr>
        <p:spPr/>
        <p:txBody>
          <a:bodyPr>
            <a:noAutofit/>
          </a:bodyPr>
          <a:lstStyle/>
          <a:p>
            <a:pPr marL="342900" lvl="1" indent="-342900" algn="just">
              <a:buFont typeface="Arial" pitchFamily="34" charset="0"/>
              <a:buChar char="•"/>
            </a:pPr>
            <a:r>
              <a:rPr lang="es-ES" sz="2400" dirty="0" smtClean="0"/>
              <a:t>Directiva 2009/29, de 23 de abril: Estados miembros subastarán todos los derechos de emisión que no se asignen de forma gratuita.</a:t>
            </a:r>
          </a:p>
          <a:p>
            <a:pPr marL="342900" lvl="1" indent="-342900" algn="just">
              <a:buFont typeface="Arial" pitchFamily="34" charset="0"/>
              <a:buChar char="•"/>
            </a:pPr>
            <a:r>
              <a:rPr lang="es-ES" sz="2400" dirty="0" smtClean="0"/>
              <a:t>Jurisprudencia destacada: </a:t>
            </a:r>
          </a:p>
          <a:p>
            <a:pPr marL="742950" lvl="2" indent="-342900" algn="just"/>
            <a:r>
              <a:rPr lang="es-ES" sz="2000" dirty="0" smtClean="0"/>
              <a:t>STJUE de 5 de abril de 2017, que declara el incumplimiento de Bulgaria de la Directiva 2008/50, relativa a la calidad del aire ambiente por superar de forma continuada y sistemática los niveles de concentración de partículas finas (PM10)</a:t>
            </a:r>
          </a:p>
          <a:p>
            <a:pPr marL="742950" lvl="2" indent="-342900" algn="just"/>
            <a:r>
              <a:rPr lang="es-ES" sz="2000" dirty="0" smtClean="0"/>
              <a:t>STJUE de 8 de marzo de 2017 (cuestión prejudicial de interpretación) sobre la Directiva 2003/87, que declara compatible la legislación interna que obliga a devolver, sin indemnización, los derechos de emisión asignados a instalaciones inactivas</a:t>
            </a:r>
          </a:p>
          <a:p>
            <a:pPr marL="342900" lvl="1" indent="-342900" algn="just">
              <a:buNone/>
            </a:pPr>
            <a:endParaRPr lang="es-ES" sz="2400" cap="al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61CC7"/>
                </a:solidFill>
              </a:rPr>
              <a:t>Comercio de derechos de emisión (III)</a:t>
            </a:r>
            <a:endParaRPr lang="es-ES" dirty="0"/>
          </a:p>
        </p:txBody>
      </p:sp>
      <p:sp>
        <p:nvSpPr>
          <p:cNvPr id="3" name="2 Marcador de contenido"/>
          <p:cNvSpPr>
            <a:spLocks noGrp="1"/>
          </p:cNvSpPr>
          <p:nvPr>
            <p:ph idx="1"/>
          </p:nvPr>
        </p:nvSpPr>
        <p:spPr/>
        <p:txBody>
          <a:bodyPr>
            <a:normAutofit fontScale="92500" lnSpcReduction="20000"/>
          </a:bodyPr>
          <a:lstStyle/>
          <a:p>
            <a:pPr algn="just"/>
            <a:endParaRPr lang="es-ES" sz="2400" cap="all" dirty="0" smtClean="0"/>
          </a:p>
          <a:p>
            <a:pPr lvl="1" algn="just"/>
            <a:r>
              <a:rPr lang="es-ES" sz="2000" dirty="0" smtClean="0"/>
              <a:t>STJUE de 19 de enero de 2017, que anula parcialmente el Reglamento 601/2012, sobre el seguimiento y la notificación de las emisiones de gases de efecto invernadero, al limitar la posibilidad de deducir el CO</a:t>
            </a:r>
            <a:r>
              <a:rPr lang="es-ES" sz="2000" baseline="-25000" dirty="0" smtClean="0"/>
              <a:t>2</a:t>
            </a:r>
            <a:r>
              <a:rPr lang="es-ES" sz="2000" dirty="0" smtClean="0"/>
              <a:t> transferido fuera de la instalación aunque no se libere a la atmósfera.</a:t>
            </a:r>
          </a:p>
          <a:p>
            <a:pPr lvl="1" algn="just"/>
            <a:r>
              <a:rPr lang="es-ES" sz="2000" dirty="0" smtClean="0"/>
              <a:t>STJUE de 21 de diciembre de 2016, que rechaza la invalidez de la Decisión 377/2013 por la que se establece una excepción temporal a la aplicación de la Directiva 2003/87, en relación con los vuelos entre los Estados miembros y países terceros, por quedar excluidos los vuelos con origen o destino en Suiza.</a:t>
            </a:r>
            <a:endParaRPr lang="es-ES" sz="2400" cap="all" dirty="0" smtClean="0"/>
          </a:p>
          <a:p>
            <a:pPr algn="just"/>
            <a:r>
              <a:rPr lang="es-ES" sz="2400" cap="all" dirty="0" smtClean="0"/>
              <a:t>Ámbito estatal</a:t>
            </a:r>
            <a:r>
              <a:rPr lang="es-ES" sz="2400" dirty="0" smtClean="0"/>
              <a:t>- Ley 1/2005 modificada por Ley 11/2012:</a:t>
            </a:r>
          </a:p>
          <a:p>
            <a:pPr lvl="1" algn="just"/>
            <a:r>
              <a:rPr lang="es-ES" sz="2400" dirty="0" smtClean="0"/>
              <a:t>Nuevo régimen de subastas como procedimiento de asignación (justo e igualitario).</a:t>
            </a:r>
          </a:p>
          <a:p>
            <a:pPr lvl="1" algn="just"/>
            <a:r>
              <a:rPr lang="es-ES" sz="2400" dirty="0" smtClean="0"/>
              <a:t>Mayor inclusión de gases contaminantes y de sectores pero el de los transportes sigue sin estar (junto con el de la aviación son los más contaminantes).</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ox(in)">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ox(in)">
                                      <p:cBhvr>
                                        <p:cTn id="15" dur="500"/>
                                        <p:tgtEl>
                                          <p:spTgt spid="3">
                                            <p:txEl>
                                              <p:pRg st="3" end="3"/>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ox(in)">
                                      <p:cBhvr>
                                        <p:cTn id="18" dur="500"/>
                                        <p:tgtEl>
                                          <p:spTgt spid="3">
                                            <p:txEl>
                                              <p:pRg st="4" end="4"/>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ox(in)">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61CC7"/>
                </a:solidFill>
              </a:rPr>
              <a:t>Comercio de derechos de emisión (IV)</a:t>
            </a:r>
            <a:endParaRPr lang="es-ES" b="1" dirty="0">
              <a:solidFill>
                <a:srgbClr val="F61CC7"/>
              </a:solidFill>
            </a:endParaRPr>
          </a:p>
        </p:txBody>
      </p:sp>
      <p:sp>
        <p:nvSpPr>
          <p:cNvPr id="3" name="2 Marcador de contenido"/>
          <p:cNvSpPr>
            <a:spLocks noGrp="1"/>
          </p:cNvSpPr>
          <p:nvPr>
            <p:ph idx="1"/>
          </p:nvPr>
        </p:nvSpPr>
        <p:spPr/>
        <p:txBody>
          <a:bodyPr>
            <a:normAutofit/>
          </a:bodyPr>
          <a:lstStyle/>
          <a:p>
            <a:pPr lvl="1" algn="just"/>
            <a:r>
              <a:rPr lang="es-ES" sz="2200" dirty="0" smtClean="0"/>
              <a:t>Ley 34/2007, de 15 de noviembre sobre calidad del aire: incluye tasa para gravar matriculación de los vehículos en base a sus emisiones. </a:t>
            </a:r>
          </a:p>
          <a:p>
            <a:pPr lvl="2" algn="just"/>
            <a:r>
              <a:rPr lang="es-ES" sz="2000" dirty="0" smtClean="0"/>
              <a:t>Excepciones: vehículos comerciales (muchas emisiones), hospitales, incineradoras de residuos urbanos  y peligrosos- Obligación de implantar medidas de reducción y sistema de seguimiento y notificaciones.</a:t>
            </a:r>
          </a:p>
          <a:p>
            <a:pPr algn="just"/>
            <a:r>
              <a:rPr lang="es-ES" sz="2400" dirty="0" smtClean="0"/>
              <a:t>En 2015-reducción de emisiones en la Unión-herramienta emblemática de la UE para combatir el cambio climático. </a:t>
            </a:r>
          </a:p>
          <a:p>
            <a:pPr lvl="1" algn="just"/>
            <a:r>
              <a:rPr lang="es-ES" sz="2000" u="sng" dirty="0" smtClean="0"/>
              <a:t>Fin</a:t>
            </a:r>
            <a:r>
              <a:rPr lang="es-ES" sz="2000" dirty="0" smtClean="0"/>
              <a:t>: Un mercado europeo del carbono más robusto y que funcione mejor tiene el potencial de contribuir en gran medida a la transición hacia una economía </a:t>
            </a:r>
            <a:r>
              <a:rPr lang="es-ES" sz="2000" dirty="0" err="1" smtClean="0"/>
              <a:t>hipocarbónica</a:t>
            </a:r>
            <a:r>
              <a:rPr lang="es-ES" sz="2000" dirty="0" smtClean="0"/>
              <a:t> y con mayor seguridad energética en Europa</a:t>
            </a:r>
            <a:endParaRPr lang="es-E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u="sng" dirty="0" smtClean="0">
                <a:solidFill>
                  <a:srgbClr val="00B0F0"/>
                </a:solidFill>
              </a:rPr>
              <a:t>2ª MEDIDA</a:t>
            </a:r>
            <a:r>
              <a:rPr lang="es-ES" b="1" dirty="0" smtClean="0">
                <a:solidFill>
                  <a:srgbClr val="00B0F0"/>
                </a:solidFill>
              </a:rPr>
              <a:t>: Eficiencia energética</a:t>
            </a:r>
            <a:endParaRPr lang="es-ES" b="1" dirty="0">
              <a:solidFill>
                <a:srgbClr val="00B0F0"/>
              </a:solidFill>
            </a:endParaRPr>
          </a:p>
        </p:txBody>
      </p:sp>
      <p:sp>
        <p:nvSpPr>
          <p:cNvPr id="3" name="2 Marcador de contenido"/>
          <p:cNvSpPr>
            <a:spLocks noGrp="1"/>
          </p:cNvSpPr>
          <p:nvPr>
            <p:ph idx="1"/>
          </p:nvPr>
        </p:nvSpPr>
        <p:spPr/>
        <p:txBody>
          <a:bodyPr>
            <a:normAutofit/>
          </a:bodyPr>
          <a:lstStyle/>
          <a:p>
            <a:pPr algn="just"/>
            <a:r>
              <a:rPr lang="es-ES" sz="2400" dirty="0" smtClean="0"/>
              <a:t>Directiva 2012/27, de eficiencia energética y Plan Nacional de Acción y Eficiencia energética en España 2014-2020-dispersión normativa (Internacional, comunitario, estatal, autonómico y local).</a:t>
            </a:r>
          </a:p>
          <a:p>
            <a:pPr lvl="1" algn="just"/>
            <a:r>
              <a:rPr lang="es-ES" sz="2000" dirty="0" smtClean="0"/>
              <a:t>Dificultades: existencia de título competencial de medio ambiente y de energía: dispersión de medios y dificultad de cumplimiento de normativa por parte de los sujetos obligados</a:t>
            </a:r>
          </a:p>
          <a:p>
            <a:pPr lvl="1" algn="just"/>
            <a:r>
              <a:rPr lang="es-ES" sz="2000" dirty="0" smtClean="0"/>
              <a:t>Necesidad de una Ley básica estatal que regule la materia y simplifique los procedimientos ayudando en consecuencia su cumplimiento</a:t>
            </a:r>
          </a:p>
          <a:p>
            <a:pPr algn="just"/>
            <a:endParaRPr lang="es-ES" sz="2400" dirty="0" smtClean="0"/>
          </a:p>
          <a:p>
            <a:pPr algn="just"/>
            <a:endParaRPr lang="es-ES" sz="2400" dirty="0" smtClean="0"/>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mph" presetSubtype="0" grpId="0" nodeType="clickEffect">
                                  <p:stCondLst>
                                    <p:cond delay="0"/>
                                  </p:stCondLst>
                                  <p:childTnLst>
                                    <p:set>
                                      <p:cBhvr override="childStyle">
                                        <p:cTn id="6" dur="indefinite"/>
                                        <p:tgtEl>
                                          <p:spTgt spid="2"/>
                                        </p:tgtEl>
                                        <p:attrNameLst>
                                          <p:attrName>style.fontFamily</p:attrName>
                                        </p:attrNameLst>
                                      </p:cBhvr>
                                      <p:to>
                                        <p:strVal val="Times New Roman"/>
                                      </p:to>
                                    </p:se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1" nodeType="clickEffect">
                                  <p:stCondLst>
                                    <p:cond delay="0"/>
                                  </p:stCondLst>
                                  <p:childTnLst>
                                    <p:animRot by="21600000">
                                      <p:cBhvr>
                                        <p:cTn id="10" dur="2000" fill="hold"/>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linds(horizontal)">
                                      <p:cBhvr>
                                        <p:cTn id="15" dur="500"/>
                                        <p:tgtEl>
                                          <p:spTgt spid="3">
                                            <p:txEl>
                                              <p:pRg st="0" end="0"/>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u="sng" dirty="0" smtClean="0">
                <a:solidFill>
                  <a:srgbClr val="00B0F0"/>
                </a:solidFill>
              </a:rPr>
              <a:t>Eficiencia energética y edificación (I)</a:t>
            </a:r>
            <a:endParaRPr lang="es-ES" dirty="0"/>
          </a:p>
        </p:txBody>
      </p:sp>
      <p:sp>
        <p:nvSpPr>
          <p:cNvPr id="3" name="2 Marcador de contenido"/>
          <p:cNvSpPr>
            <a:spLocks noGrp="1"/>
          </p:cNvSpPr>
          <p:nvPr>
            <p:ph idx="1"/>
          </p:nvPr>
        </p:nvSpPr>
        <p:spPr/>
        <p:txBody>
          <a:bodyPr>
            <a:normAutofit fontScale="92500" lnSpcReduction="10000"/>
          </a:bodyPr>
          <a:lstStyle/>
          <a:p>
            <a:pPr algn="just"/>
            <a:r>
              <a:rPr lang="es-ES" sz="2400" dirty="0" smtClean="0"/>
              <a:t>Sector edificación:</a:t>
            </a:r>
          </a:p>
          <a:p>
            <a:pPr lvl="1" algn="just"/>
            <a:r>
              <a:rPr lang="es-ES" sz="2400" dirty="0" smtClean="0"/>
              <a:t>certificado energético en edificios nuevos, en existentes que se vendan o alquilen y edificios públicos (Directiva 2010/31, relativa a la eficiencia energética de edificios, transpuesto por el Real Decreto 47/2007, de 19 de enero, por el que se aprueba el procedimiento básico para la certificación de la eficiencia energética en edificios de nueva construcción, y más tarde, por el vigente Real Decreto 235/2013, de 5 de abril, que aprueba el procedimiento básico para la certificación de la eficiencia energética de los edificios, de naturaleza básica)</a:t>
            </a:r>
          </a:p>
          <a:p>
            <a:pPr lvl="1" algn="just"/>
            <a:r>
              <a:rPr lang="es-ES" sz="2400" dirty="0" smtClean="0"/>
              <a:t>2020: edificios de consumo energético casi nulo-aquel edificio con un nivel muy alto de eficiencia energética, imponiendo que la escasa necesidad de energía de los mismos debería proceder de fuentes de energía renovables.</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00B0F0"/>
                </a:solidFill>
              </a:rPr>
              <a:t>Eficiencia energética y edificación (II)</a:t>
            </a:r>
            <a:endParaRPr lang="es-ES" b="1" dirty="0">
              <a:solidFill>
                <a:srgbClr val="00B0F0"/>
              </a:solidFill>
            </a:endParaRPr>
          </a:p>
        </p:txBody>
      </p:sp>
      <p:sp>
        <p:nvSpPr>
          <p:cNvPr id="3" name="2 Marcador de contenido"/>
          <p:cNvSpPr>
            <a:spLocks noGrp="1"/>
          </p:cNvSpPr>
          <p:nvPr>
            <p:ph idx="1"/>
          </p:nvPr>
        </p:nvSpPr>
        <p:spPr/>
        <p:txBody>
          <a:bodyPr>
            <a:normAutofit lnSpcReduction="10000"/>
          </a:bodyPr>
          <a:lstStyle/>
          <a:p>
            <a:pPr algn="just"/>
            <a:r>
              <a:rPr lang="es-ES" sz="2400" dirty="0" smtClean="0"/>
              <a:t>Directiva 2010/31-obligación de que a más tardar el 31 de diciembre de 2020 los edificios nuevos deben pertenecer a esta categoría (de consumo casi nulo), adelantándose esa fecha a 31 de diciembre de 2018 si se trata de edificios nuevos ocupados y de propiedad de autoridades públicas</a:t>
            </a:r>
          </a:p>
          <a:p>
            <a:pPr algn="just"/>
            <a:r>
              <a:rPr lang="es-ES" sz="2400" dirty="0" smtClean="0"/>
              <a:t>Disp. </a:t>
            </a:r>
            <a:r>
              <a:rPr lang="es-ES" sz="2400" dirty="0" err="1"/>
              <a:t>a</a:t>
            </a:r>
            <a:r>
              <a:rPr lang="es-ES" sz="2400" dirty="0" err="1" smtClean="0"/>
              <a:t>dic</a:t>
            </a:r>
            <a:r>
              <a:rPr lang="es-ES" sz="2400" dirty="0" smtClean="0"/>
              <a:t>. 2ª del RD 235/2013, estableció que “a partir del 31 de diciembre de 2020” todos los edificios nuevos que se construyan serán edificios de consumo casi nulo, remitiendo al CTE los requisitos mínimos que deben satisfacer esos edificios. Hubo que esperar a Disp. </a:t>
            </a:r>
            <a:r>
              <a:rPr lang="es-ES" sz="2400" dirty="0" err="1" smtClean="0"/>
              <a:t>Adic</a:t>
            </a:r>
            <a:r>
              <a:rPr lang="es-ES" sz="2400" dirty="0" smtClean="0"/>
              <a:t>. 4ª del Real Decreto 56/2016, de 12 de febrero para encontrar por primera vez definición de edificio de consumo casi nulo.</a:t>
            </a:r>
            <a:endParaRPr lang="es-E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00B0F0"/>
                </a:solidFill>
              </a:rPr>
              <a:t>Eficiencia energética y edificación </a:t>
            </a:r>
            <a:r>
              <a:rPr lang="es-ES" b="1" cap="all" dirty="0" smtClean="0">
                <a:solidFill>
                  <a:srgbClr val="00B0F0"/>
                </a:solidFill>
              </a:rPr>
              <a:t>(</a:t>
            </a:r>
            <a:r>
              <a:rPr lang="es-ES" b="1" cap="all" dirty="0" err="1" smtClean="0">
                <a:solidFill>
                  <a:srgbClr val="00B0F0"/>
                </a:solidFill>
              </a:rPr>
              <a:t>iIi</a:t>
            </a:r>
            <a:r>
              <a:rPr lang="es-ES" b="1" cap="all" dirty="0" smtClean="0">
                <a:solidFill>
                  <a:srgbClr val="00B0F0"/>
                </a:solidFill>
              </a:rPr>
              <a:t>)</a:t>
            </a:r>
            <a:endParaRPr lang="es-ES" dirty="0">
              <a:solidFill>
                <a:srgbClr val="00B0F0"/>
              </a:solidFill>
            </a:endParaRPr>
          </a:p>
        </p:txBody>
      </p:sp>
      <p:sp>
        <p:nvSpPr>
          <p:cNvPr id="3" name="2 Marcador de contenido"/>
          <p:cNvSpPr>
            <a:spLocks noGrp="1"/>
          </p:cNvSpPr>
          <p:nvPr>
            <p:ph idx="1"/>
          </p:nvPr>
        </p:nvSpPr>
        <p:spPr/>
        <p:txBody>
          <a:bodyPr>
            <a:normAutofit fontScale="92500" lnSpcReduction="20000"/>
          </a:bodyPr>
          <a:lstStyle/>
          <a:p>
            <a:r>
              <a:rPr lang="es-ES" sz="2600" dirty="0" smtClean="0"/>
              <a:t>Estados miembros deben:</a:t>
            </a:r>
          </a:p>
          <a:p>
            <a:pPr lvl="1" algn="just"/>
            <a:r>
              <a:rPr lang="es-ES" sz="2600" dirty="0" smtClean="0"/>
              <a:t>Esforzarse para la completa aplicación de la Directiva de eficiencia energética en los edificios, a fin de garantizar que todos los edificios nuevos sean de consumo energético casi nulo en las fechas límites indicadas</a:t>
            </a:r>
          </a:p>
          <a:p>
            <a:pPr lvl="1" algn="just"/>
            <a:r>
              <a:rPr lang="es-ES" sz="2600" dirty="0" smtClean="0"/>
              <a:t>Procurar que la definición de estos edificios integre las fuentes de energías renovables</a:t>
            </a:r>
          </a:p>
          <a:p>
            <a:pPr lvl="1" algn="just"/>
            <a:r>
              <a:rPr lang="es-ES" sz="2600" dirty="0" smtClean="0"/>
              <a:t>Prever mecanismos de supervisión del cumplimiento de aquella exigencia y la posibilidad de imponer sanciones a los edificios que la incumplan</a:t>
            </a:r>
          </a:p>
          <a:p>
            <a:pPr lvl="1" algn="just"/>
            <a:r>
              <a:rPr lang="es-ES" sz="2600" dirty="0" smtClean="0"/>
              <a:t>Crear políticas de apoyo dirigidas a la renovación de edificios existentes para su conversión en edificios de consumo casi nulo de energía. </a:t>
            </a:r>
          </a:p>
          <a:p>
            <a:pPr>
              <a:buNone/>
            </a:pPr>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ox(in)">
                                      <p:cBhvr>
                                        <p:cTn id="16" dur="500"/>
                                        <p:tgtEl>
                                          <p:spTgt spid="3">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ox(i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solidFill>
                  <a:srgbClr val="333300"/>
                </a:solidFill>
              </a:rPr>
              <a:t>3ª MEDIDA</a:t>
            </a:r>
            <a:r>
              <a:rPr lang="es-ES" b="1" dirty="0" smtClean="0">
                <a:solidFill>
                  <a:srgbClr val="333300"/>
                </a:solidFill>
              </a:rPr>
              <a:t>: Transportes (I)</a:t>
            </a:r>
            <a:endParaRPr lang="es-ES" b="1" dirty="0">
              <a:solidFill>
                <a:srgbClr val="333300"/>
              </a:solidFill>
            </a:endParaRPr>
          </a:p>
        </p:txBody>
      </p:sp>
      <p:sp>
        <p:nvSpPr>
          <p:cNvPr id="3" name="2 Marcador de contenido"/>
          <p:cNvSpPr>
            <a:spLocks noGrp="1"/>
          </p:cNvSpPr>
          <p:nvPr>
            <p:ph idx="1"/>
          </p:nvPr>
        </p:nvSpPr>
        <p:spPr/>
        <p:txBody>
          <a:bodyPr>
            <a:normAutofit lnSpcReduction="10000"/>
          </a:bodyPr>
          <a:lstStyle/>
          <a:p>
            <a:pPr algn="just"/>
            <a:r>
              <a:rPr lang="es-ES" sz="2400" dirty="0" smtClean="0"/>
              <a:t>Transportes y edificación: sectores que más energía consumen- medidas de eficiencia energética- biocombustibles y movilidad sostenible</a:t>
            </a:r>
          </a:p>
          <a:p>
            <a:pPr algn="just"/>
            <a:r>
              <a:rPr lang="es-ES" sz="2400" dirty="0" smtClean="0"/>
              <a:t>Directiva 2009/28, de 23 de abril, relativa al fomento del uso de la energía procedente de fuentes de energías renovables; modificada por la Directiva 2015/1513, de 9 de septiembre, con la que se pretende contribuir a la reducción de emisiones en materia de transporte imponiendo obligaciones de reducción de las mismas a los proveedores de carburantes: fomento del uso de </a:t>
            </a:r>
            <a:r>
              <a:rPr lang="es-ES" sz="2400" dirty="0" err="1" smtClean="0"/>
              <a:t>biocarburantes</a:t>
            </a:r>
            <a:r>
              <a:rPr lang="es-ES" sz="2400" dirty="0" smtClean="0"/>
              <a:t> (en 2020 que un 10% del consumo final de energía en el transporte proceda de fuentes renovables)</a:t>
            </a:r>
            <a:endParaRPr lang="es-E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ox(in)">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FF0000"/>
                </a:solidFill>
              </a:rPr>
              <a:t>La innegable realidad del </a:t>
            </a:r>
            <a:br>
              <a:rPr lang="es-ES" b="1" dirty="0" smtClean="0">
                <a:solidFill>
                  <a:srgbClr val="FF0000"/>
                </a:solidFill>
              </a:rPr>
            </a:br>
            <a:r>
              <a:rPr lang="es-ES" b="1" dirty="0" smtClean="0">
                <a:solidFill>
                  <a:srgbClr val="FF0000"/>
                </a:solidFill>
              </a:rPr>
              <a:t>cambio climático</a:t>
            </a:r>
            <a:endParaRPr lang="es-ES" b="1" dirty="0">
              <a:solidFill>
                <a:srgbClr val="FF0000"/>
              </a:solidFill>
            </a:endParaRPr>
          </a:p>
        </p:txBody>
      </p:sp>
      <p:sp>
        <p:nvSpPr>
          <p:cNvPr id="3" name="2 Marcador de contenido"/>
          <p:cNvSpPr>
            <a:spLocks noGrp="1"/>
          </p:cNvSpPr>
          <p:nvPr>
            <p:ph idx="1"/>
          </p:nvPr>
        </p:nvSpPr>
        <p:spPr/>
        <p:txBody>
          <a:bodyPr>
            <a:normAutofit/>
          </a:bodyPr>
          <a:lstStyle/>
          <a:p>
            <a:pPr algn="just"/>
            <a:r>
              <a:rPr lang="es-ES" sz="2400" dirty="0" smtClean="0"/>
              <a:t>Constatación evidente de la existencia de un cambio climático provocado por la acción humana (5º Informe IPCC, 2014) a pesar de </a:t>
            </a:r>
            <a:r>
              <a:rPr lang="es-ES" sz="2400" dirty="0" err="1" smtClean="0"/>
              <a:t>Trump</a:t>
            </a:r>
            <a:r>
              <a:rPr lang="es-ES" sz="2400" dirty="0" smtClean="0"/>
              <a:t>…</a:t>
            </a:r>
          </a:p>
          <a:p>
            <a:pPr lvl="0" algn="just"/>
            <a:r>
              <a:rPr lang="es-ES" sz="2400" dirty="0" smtClean="0"/>
              <a:t>¿Por qué el cambio climático es el mayor problema ambiental? -fenómeno global, tanto por sus causas como por sus efectos y  requiere una respuesta multilateral basada en la colaboración de todos los países. </a:t>
            </a:r>
          </a:p>
          <a:p>
            <a:pPr algn="just"/>
            <a:r>
              <a:rPr lang="es-ES" sz="2400" dirty="0" smtClean="0"/>
              <a:t>Emisiones GEI: el 35% corresponden al sector energético, el 24% a la agricultura, Silvicultura y otros usos del suelo, el 18% a la industria, el 14% al transporte, el 6% a la edificación y el 3% a los residuos.</a:t>
            </a:r>
            <a:endParaRPr lang="es-ES" sz="24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rgbClr val="333300"/>
                </a:solidFill>
              </a:rPr>
              <a:t>Transportes (II)</a:t>
            </a:r>
            <a:endParaRPr lang="es-ES" b="1" dirty="0">
              <a:solidFill>
                <a:srgbClr val="333300"/>
              </a:solidFill>
            </a:endParaRPr>
          </a:p>
        </p:txBody>
      </p:sp>
      <p:sp>
        <p:nvSpPr>
          <p:cNvPr id="3" name="2 Marcador de contenido"/>
          <p:cNvSpPr>
            <a:spLocks noGrp="1"/>
          </p:cNvSpPr>
          <p:nvPr>
            <p:ph idx="1"/>
          </p:nvPr>
        </p:nvSpPr>
        <p:spPr>
          <a:xfrm>
            <a:off x="395536" y="1556792"/>
            <a:ext cx="8229600" cy="4525963"/>
          </a:xfrm>
        </p:spPr>
        <p:txBody>
          <a:bodyPr>
            <a:normAutofit fontScale="92500" lnSpcReduction="10000"/>
          </a:bodyPr>
          <a:lstStyle/>
          <a:p>
            <a:pPr algn="just"/>
            <a:r>
              <a:rPr lang="es-ES" sz="2400" dirty="0" smtClean="0"/>
              <a:t>Directiva 2009/33/CE- promoción de vehículos de transporte por carretera limpios y energéticamente eficientes</a:t>
            </a:r>
          </a:p>
          <a:p>
            <a:pPr algn="just"/>
            <a:r>
              <a:rPr lang="es-ES" sz="2400" dirty="0" smtClean="0"/>
              <a:t>España: Ley de Economía Sostenible y Ley  del Sector Eléctrico</a:t>
            </a:r>
          </a:p>
          <a:p>
            <a:pPr algn="just"/>
            <a:r>
              <a:rPr lang="es-ES" sz="2400" dirty="0" smtClean="0"/>
              <a:t>Vehículo eléctrico-figura del gestor de cargas: consumidor habilitado para el suministro y reventa de energía eléctrica destinada a la recarga del vehículo eléctrico. </a:t>
            </a:r>
          </a:p>
          <a:p>
            <a:pPr algn="just"/>
            <a:r>
              <a:rPr lang="es-ES" sz="2400" dirty="0" smtClean="0"/>
              <a:t>Real Decreto 639/2016, de 9 de diciembre, por el que se establece un marco de medidas para la implementación de una infraestructura para combustibles alternativos (fuentes de energía que sustituyen en todo o en parte a los combustibles fósiles tradicionales, pero que no necesariamente proceden de fuentes de energías renovables (electricidad, gas natural, gas licuado del petróleo)</a:t>
            </a:r>
            <a:endParaRPr lang="es-E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ox(i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rgbClr val="333300"/>
                </a:solidFill>
              </a:rPr>
              <a:t>Transportes (III)</a:t>
            </a:r>
            <a:endParaRPr lang="es-ES" dirty="0"/>
          </a:p>
        </p:txBody>
      </p:sp>
      <p:sp>
        <p:nvSpPr>
          <p:cNvPr id="3" name="2 Marcador de contenido"/>
          <p:cNvSpPr>
            <a:spLocks noGrp="1"/>
          </p:cNvSpPr>
          <p:nvPr>
            <p:ph idx="1"/>
          </p:nvPr>
        </p:nvSpPr>
        <p:spPr/>
        <p:txBody>
          <a:bodyPr>
            <a:normAutofit lnSpcReduction="10000"/>
          </a:bodyPr>
          <a:lstStyle/>
          <a:p>
            <a:pPr algn="just"/>
            <a:r>
              <a:rPr lang="es-ES" sz="2400" dirty="0" smtClean="0"/>
              <a:t>Estrategia Española de Movilidad Sostenible- Acuerdo del 30 de abril de 2009, con la que se pretende que los sistemas de transporte reduzcan sus repercusiones negativas. Se recogen 48 medidas que inciden en el territorio, la planificación del transporte y de las infraestructuras, el cambio climático y reducción de la dependencia energética, calidad del aire y del ruido, etc. Especialmente enfatiza el papel que cumple la planificación urbanística en el fomento de la movilidad alternativa al vehículo privado. </a:t>
            </a:r>
          </a:p>
          <a:p>
            <a:pPr algn="just"/>
            <a:r>
              <a:rPr lang="es-ES" sz="2400" dirty="0" smtClean="0"/>
              <a:t>Planes de movilidad urbana de competencia autonómica y local previstos en Ley de calidad del aire-exigencia de puntos de recarga de vehículos eléctricos en edificios que varía según tipo de edificio.</a:t>
            </a:r>
          </a:p>
          <a:p>
            <a:pPr>
              <a:buNone/>
            </a:pPr>
            <a:endParaRPr lang="es-E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pPr algn="ctr"/>
            <a:endParaRPr lang="es-ES" sz="7200" dirty="0" smtClean="0"/>
          </a:p>
          <a:p>
            <a:pPr algn="ctr">
              <a:buNone/>
            </a:pPr>
            <a:r>
              <a:rPr lang="es-ES" sz="7200" dirty="0" smtClean="0">
                <a:solidFill>
                  <a:srgbClr val="F61CC7"/>
                </a:solidFill>
              </a:rPr>
              <a:t>MUCHAS GRACIAS</a:t>
            </a:r>
            <a:endParaRPr lang="es-ES" sz="7200" dirty="0">
              <a:solidFill>
                <a:srgbClr val="F61CC7"/>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Emisiones GEI</a:t>
            </a:r>
            <a:endParaRPr lang="es-ES" b="1" dirty="0"/>
          </a:p>
        </p:txBody>
      </p:sp>
      <p:pic>
        <p:nvPicPr>
          <p:cNvPr id="4" name="3 Marcador de contenido" descr="Resultado de imagen de grafica de las emisiones de gases de efecto invernadero 2017"/>
          <p:cNvPicPr>
            <a:picLocks noGrp="1"/>
          </p:cNvPicPr>
          <p:nvPr>
            <p:ph idx="1"/>
          </p:nvPr>
        </p:nvPicPr>
        <p:blipFill>
          <a:blip r:embed="rId2" cstate="print"/>
          <a:srcRect/>
          <a:stretch>
            <a:fillRect/>
          </a:stretch>
        </p:blipFill>
        <p:spPr bwMode="auto">
          <a:xfrm>
            <a:off x="1238250" y="1986756"/>
            <a:ext cx="6667500" cy="3752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Países emisores GEI</a:t>
            </a:r>
            <a:endParaRPr lang="es-ES" b="1" dirty="0"/>
          </a:p>
        </p:txBody>
      </p:sp>
      <p:pic>
        <p:nvPicPr>
          <p:cNvPr id="4" name="3 Marcador de contenido" descr="Resultado de imagen de grafica de las emisiones de gases de efecto invernadero 2017"/>
          <p:cNvPicPr>
            <a:picLocks noGrp="1"/>
          </p:cNvPicPr>
          <p:nvPr>
            <p:ph idx="1"/>
          </p:nvPr>
        </p:nvPicPr>
        <p:blipFill>
          <a:blip r:embed="rId2" cstate="print"/>
          <a:srcRect/>
          <a:stretch>
            <a:fillRect/>
          </a:stretch>
        </p:blipFill>
        <p:spPr bwMode="auto">
          <a:xfrm>
            <a:off x="1554691" y="1600200"/>
            <a:ext cx="6034617" cy="45259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669900"/>
                </a:solidFill>
              </a:rPr>
              <a:t>La justificación de la intervención del Derecho</a:t>
            </a:r>
            <a:endParaRPr lang="es-ES" b="1" dirty="0">
              <a:solidFill>
                <a:srgbClr val="669900"/>
              </a:solidFill>
            </a:endParaRPr>
          </a:p>
        </p:txBody>
      </p:sp>
      <p:sp>
        <p:nvSpPr>
          <p:cNvPr id="3" name="2 Marcador de contenido"/>
          <p:cNvSpPr>
            <a:spLocks noGrp="1"/>
          </p:cNvSpPr>
          <p:nvPr>
            <p:ph idx="1"/>
          </p:nvPr>
        </p:nvSpPr>
        <p:spPr/>
        <p:txBody>
          <a:bodyPr>
            <a:normAutofit/>
          </a:bodyPr>
          <a:lstStyle/>
          <a:p>
            <a:pPr algn="just"/>
            <a:r>
              <a:rPr lang="es-ES" sz="2400" dirty="0" smtClean="0"/>
              <a:t>Incorporación del clima y cambio climático como objeto del derecho- principio de integración ambiental en todos los sectores: SOLUCIÓN</a:t>
            </a:r>
          </a:p>
          <a:p>
            <a:pPr algn="just">
              <a:buNone/>
            </a:pPr>
            <a:endParaRPr lang="es-ES" sz="2400" dirty="0" smtClean="0"/>
          </a:p>
          <a:p>
            <a:pPr algn="just">
              <a:buNone/>
            </a:pPr>
            <a:r>
              <a:rPr lang="es-ES" sz="2400" dirty="0" smtClean="0"/>
              <a:t>	- para controlar y reducir las cuotas de contaminación tan altas</a:t>
            </a:r>
          </a:p>
          <a:p>
            <a:pPr algn="just">
              <a:buNone/>
            </a:pPr>
            <a:r>
              <a:rPr lang="es-ES" sz="2400" dirty="0" smtClean="0"/>
              <a:t>	- para disminuir las consecuencias tan graves del cambio climático. </a:t>
            </a:r>
            <a:endParaRPr lang="es-E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ox(in)">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solidFill>
                  <a:srgbClr val="00B050"/>
                </a:solidFill>
              </a:rPr>
              <a:t>Organismos implicados en lucha contra el cambio climático</a:t>
            </a:r>
            <a:endParaRPr lang="es-ES" b="1" dirty="0">
              <a:solidFill>
                <a:srgbClr val="00B050"/>
              </a:solidFill>
            </a:endParaRPr>
          </a:p>
        </p:txBody>
      </p:sp>
      <p:sp>
        <p:nvSpPr>
          <p:cNvPr id="3" name="2 Marcador de contenido"/>
          <p:cNvSpPr>
            <a:spLocks noGrp="1"/>
          </p:cNvSpPr>
          <p:nvPr>
            <p:ph idx="1"/>
          </p:nvPr>
        </p:nvSpPr>
        <p:spPr/>
        <p:txBody>
          <a:bodyPr>
            <a:normAutofit fontScale="70000" lnSpcReduction="20000"/>
          </a:bodyPr>
          <a:lstStyle/>
          <a:p>
            <a:pPr algn="just"/>
            <a:r>
              <a:rPr lang="es-ES" u="sng" dirty="0" smtClean="0"/>
              <a:t>Oficina Española de Cambio Climático del Ministerio de Medio Ambiente</a:t>
            </a:r>
            <a:r>
              <a:rPr lang="es-ES" dirty="0" smtClean="0"/>
              <a:t> (2001): Coordinación y desarrollo de la política relacionada con el Cambio Climático</a:t>
            </a:r>
          </a:p>
          <a:p>
            <a:pPr algn="just"/>
            <a:r>
              <a:rPr lang="es-ES" u="sng" dirty="0" smtClean="0"/>
              <a:t>Consejo Nacional del Clima </a:t>
            </a:r>
            <a:r>
              <a:rPr lang="es-ES" dirty="0" smtClean="0"/>
              <a:t>(1998): Órgano colegiado de carácter consultivo- Elaboración, seguimiento y evaluación de la Estrategia española de lucha contra el Cambio Climático y elaboración de propuestas para definir políticas sectoriales</a:t>
            </a:r>
          </a:p>
          <a:p>
            <a:pPr algn="just"/>
            <a:r>
              <a:rPr lang="es-ES" u="sng" dirty="0" smtClean="0"/>
              <a:t>Comisión de Coordinación de Políticas de Cambio Climático </a:t>
            </a:r>
            <a:r>
              <a:rPr lang="es-ES" dirty="0" smtClean="0"/>
              <a:t>(2005): Coordinación entre la Administración del Estado y las CCAA para el cumplimiento de los compromisos internacionales, derechos de emisión…</a:t>
            </a:r>
          </a:p>
          <a:p>
            <a:pPr algn="just"/>
            <a:r>
              <a:rPr lang="es-ES" u="sng" dirty="0" smtClean="0"/>
              <a:t>Grupo Interministerial de Cambio Climático </a:t>
            </a:r>
            <a:r>
              <a:rPr lang="es-ES" dirty="0" smtClean="0"/>
              <a:t>(2004): Órgano de coordinación de la Administración Central del Estado. Trabaja para la Comisión Delegada del Gobierno para Asuntos Económicos</a:t>
            </a:r>
          </a:p>
          <a:p>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solidFill>
                  <a:srgbClr val="FFC000"/>
                </a:solidFill>
              </a:rPr>
              <a:t>Normas y documentos</a:t>
            </a:r>
            <a:endParaRPr lang="es-ES" b="1" u="sng" dirty="0">
              <a:solidFill>
                <a:srgbClr val="FFC000"/>
              </a:solidFill>
            </a:endParaRPr>
          </a:p>
        </p:txBody>
      </p:sp>
      <p:sp>
        <p:nvSpPr>
          <p:cNvPr id="3" name="2 Marcador de contenido"/>
          <p:cNvSpPr>
            <a:spLocks noGrp="1"/>
          </p:cNvSpPr>
          <p:nvPr>
            <p:ph idx="1"/>
          </p:nvPr>
        </p:nvSpPr>
        <p:spPr>
          <a:xfrm>
            <a:off x="457200" y="1268760"/>
            <a:ext cx="8229600" cy="4857403"/>
          </a:xfrm>
        </p:spPr>
        <p:txBody>
          <a:bodyPr>
            <a:noAutofit/>
          </a:bodyPr>
          <a:lstStyle/>
          <a:p>
            <a:pPr algn="just"/>
            <a:r>
              <a:rPr lang="es-ES" sz="2400" dirty="0" smtClean="0"/>
              <a:t>Normas cabeceras:</a:t>
            </a:r>
          </a:p>
          <a:p>
            <a:pPr lvl="1" algn="just"/>
            <a:r>
              <a:rPr lang="es-ES" sz="2400" dirty="0" smtClean="0"/>
              <a:t>Convención Marco Naciones Unidas sobre el Cambio Climático</a:t>
            </a:r>
          </a:p>
          <a:p>
            <a:pPr lvl="1" algn="just"/>
            <a:r>
              <a:rPr lang="es-ES" sz="2400" dirty="0" smtClean="0"/>
              <a:t> Protocolo de </a:t>
            </a:r>
            <a:r>
              <a:rPr lang="es-ES" sz="2400" dirty="0" err="1" smtClean="0"/>
              <a:t>Kyoto</a:t>
            </a:r>
            <a:r>
              <a:rPr lang="es-ES" sz="2400" dirty="0" smtClean="0"/>
              <a:t>: Mecanismos de flexibilidad (comercio derechos emisión, MDL y MAC)</a:t>
            </a:r>
          </a:p>
          <a:p>
            <a:pPr algn="just"/>
            <a:r>
              <a:rPr lang="es-ES" sz="2400" dirty="0" smtClean="0"/>
              <a:t>Últimos movimientos en la Unión Europea:</a:t>
            </a:r>
          </a:p>
          <a:p>
            <a:pPr lvl="1" algn="just"/>
            <a:r>
              <a:rPr lang="es-ES" sz="2400" dirty="0" smtClean="0"/>
              <a:t>Paquete Europeo de Energía y Cambio Climático 2013-2020, aprobado en 2008</a:t>
            </a:r>
          </a:p>
          <a:p>
            <a:pPr lvl="2" algn="just"/>
            <a:r>
              <a:rPr lang="es-ES" dirty="0" smtClean="0"/>
              <a:t>objetivos del 20/20/20 en materia de energías renovables, ahorro energético y reducción de emisiones de gases de efecto invernadero a alcanzar para 2020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ox(in)">
                                      <p:cBhvr>
                                        <p:cTn id="15" dur="500"/>
                                        <p:tgtEl>
                                          <p:spTgt spid="3">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ox(i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ox(in)">
                                      <p:cBhvr>
                                        <p:cTn id="23" dur="500"/>
                                        <p:tgtEl>
                                          <p:spTgt spid="3">
                                            <p:txEl>
                                              <p:pRg st="3" end="3"/>
                                            </p:txEl>
                                          </p:spTgt>
                                        </p:tgtEl>
                                      </p:cBhvr>
                                    </p:animEffect>
                                  </p:childTnLst>
                                </p:cTn>
                              </p:par>
                              <p:par>
                                <p:cTn id="24" presetID="4" presetClass="entr" presetSubtype="16"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ox(in)">
                                      <p:cBhvr>
                                        <p:cTn id="26" dur="500"/>
                                        <p:tgtEl>
                                          <p:spTgt spid="3">
                                            <p:txEl>
                                              <p:pRg st="4" end="4"/>
                                            </p:txEl>
                                          </p:spTgt>
                                        </p:tgtEl>
                                      </p:cBhvr>
                                    </p:animEffect>
                                  </p:childTnLst>
                                </p:cTn>
                              </p:par>
                              <p:par>
                                <p:cTn id="27" presetID="4" presetClass="entr" presetSubtype="16"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ox(in)">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solidFill>
                  <a:srgbClr val="FFC000"/>
                </a:solidFill>
              </a:rPr>
              <a:t>Normas y documentos</a:t>
            </a:r>
            <a:endParaRPr lang="es-ES" b="1" u="sng" dirty="0">
              <a:solidFill>
                <a:srgbClr val="FFC000"/>
              </a:solidFill>
            </a:endParaRPr>
          </a:p>
        </p:txBody>
      </p:sp>
      <p:sp>
        <p:nvSpPr>
          <p:cNvPr id="3" name="2 Marcador de contenido"/>
          <p:cNvSpPr>
            <a:spLocks noGrp="1"/>
          </p:cNvSpPr>
          <p:nvPr>
            <p:ph idx="1"/>
          </p:nvPr>
        </p:nvSpPr>
        <p:spPr>
          <a:xfrm>
            <a:off x="323528" y="1556792"/>
            <a:ext cx="8229600" cy="5301208"/>
          </a:xfrm>
        </p:spPr>
        <p:txBody>
          <a:bodyPr>
            <a:noAutofit/>
          </a:bodyPr>
          <a:lstStyle/>
          <a:p>
            <a:pPr lvl="1" algn="just"/>
            <a:r>
              <a:rPr lang="es-ES" sz="2400" dirty="0" smtClean="0"/>
              <a:t>Hoja de Ruta hacia una economía baja en carbono competitiva en 2050 (2013):en 2050, la UE debe reducir sus emisiones un 80% por debajo de los niveles de 1990 mediante reducciones domésticas y se establecen hitos intermedios (reducciones del orden del 40% en 2030 y 60% en 2040). </a:t>
            </a:r>
          </a:p>
          <a:p>
            <a:pPr lvl="1" algn="just"/>
            <a:r>
              <a:rPr lang="es-ES" sz="2400" dirty="0" smtClean="0"/>
              <a:t>Marco de Políticas de Energía y Cambio Climático 2021-2030 (2014): dotar de continuidad al Paquete Europeo de Energía y Cambio Climático: Objetivo vinculante para la UE en 2030 de, que el 45% del consumo de energía sea de energías renovable, que al menos, se produzca un 27% de mejora de la eficiencia energética y reducción de las emisiones GEI de un 40%  sobre las emisiones de 1990.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España a la cola de la Unión Europea…</a:t>
            </a:r>
            <a:endParaRPr lang="es-ES" b="1" dirty="0"/>
          </a:p>
        </p:txBody>
      </p:sp>
      <p:sp>
        <p:nvSpPr>
          <p:cNvPr id="3" name="2 Marcador de contenido"/>
          <p:cNvSpPr>
            <a:spLocks noGrp="1"/>
          </p:cNvSpPr>
          <p:nvPr>
            <p:ph idx="1"/>
          </p:nvPr>
        </p:nvSpPr>
        <p:spPr>
          <a:xfrm>
            <a:off x="457200" y="1600200"/>
            <a:ext cx="8229600" cy="5257800"/>
          </a:xfrm>
        </p:spPr>
        <p:txBody>
          <a:bodyPr>
            <a:noAutofit/>
          </a:bodyPr>
          <a:lstStyle/>
          <a:p>
            <a:pPr algn="just"/>
            <a:r>
              <a:rPr lang="es-ES" sz="2400" dirty="0" smtClean="0"/>
              <a:t>España ocupa una posición baja en el ranking de países ante el cambio climático-pérdida de apoyo por parte de los poderes públicos a las energías renovables.</a:t>
            </a:r>
          </a:p>
          <a:p>
            <a:pPr algn="just"/>
            <a:r>
              <a:rPr lang="es-ES" sz="2400" dirty="0" smtClean="0"/>
              <a:t>Mecanismo temporal de compensación de costes de emisiones indirectas de gases de efecto invernadero para empresas de determinados sectores industriales a los que se considera expuestos a un riesgo significativo de “fuga de carbono” (Decisión de la Comisión de 27 de octubre de 2014, Real Decreto 1055/2014, de 12 de diciembre, modificado por Real Decreto 655/2017, de 23 de junio).</a:t>
            </a:r>
          </a:p>
          <a:p>
            <a:pPr algn="just"/>
            <a:r>
              <a:rPr lang="es-ES" sz="2400" dirty="0" smtClean="0"/>
              <a:t>Real Decreto 163/2014, de 14 de marzo, por el que se crea el registro de huella de carbono, compensación y proyectos de absorción de dióxido de carbono (voluntario)-disminuir emisiones.</a:t>
            </a:r>
            <a:endParaRPr lang="es-E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373</TotalTime>
  <Words>2120</Words>
  <Application>Microsoft Office PowerPoint</Application>
  <PresentationFormat>Presentación en pantalla (4:3)</PresentationFormat>
  <Paragraphs>90</Paragraphs>
  <Slides>22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Arial</vt:lpstr>
      <vt:lpstr>Calibri</vt:lpstr>
      <vt:lpstr>Times New Roman</vt:lpstr>
      <vt:lpstr>Tema de Office</vt:lpstr>
      <vt:lpstr>Políticas y medidas de mitigación del cambio climático en el ámbito jurídico español</vt:lpstr>
      <vt:lpstr>La innegable realidad del  cambio climático</vt:lpstr>
      <vt:lpstr>Emisiones GEI</vt:lpstr>
      <vt:lpstr>Países emisores GEI</vt:lpstr>
      <vt:lpstr>La justificación de la intervención del Derecho</vt:lpstr>
      <vt:lpstr>Organismos implicados en lucha contra el cambio climático</vt:lpstr>
      <vt:lpstr>Normas y documentos</vt:lpstr>
      <vt:lpstr>Normas y documentos</vt:lpstr>
      <vt:lpstr>España a la cola de la Unión Europea…</vt:lpstr>
      <vt:lpstr>DOS GRANDES FRENTES: MITIGACIÓN Y ADAPTACIÓN</vt:lpstr>
      <vt:lpstr>1ª MEDIDA: Comercio de derechos de emisión (I)</vt:lpstr>
      <vt:lpstr>Comercio de derechos de emisión (II)</vt:lpstr>
      <vt:lpstr>Comercio de derechos de emisión (III)</vt:lpstr>
      <vt:lpstr>Comercio de derechos de emisión (IV)</vt:lpstr>
      <vt:lpstr>2ª MEDIDA: Eficiencia energética</vt:lpstr>
      <vt:lpstr>Eficiencia energética y edificación (I)</vt:lpstr>
      <vt:lpstr>Eficiencia energética y edificación (II)</vt:lpstr>
      <vt:lpstr>Eficiencia energética y edificación (iIi)</vt:lpstr>
      <vt:lpstr>3ª MEDIDA: Transportes (I)</vt:lpstr>
      <vt:lpstr>Transportes (II)</vt:lpstr>
      <vt:lpstr>Transportes (III)</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Políticas y medidas de mitigación del cambio climático en el ámbito jurídico español</dc:title>
  <dc:creator>Miren Sarasibar</dc:creator>
  <cp:lastModifiedBy>%username%</cp:lastModifiedBy>
  <cp:revision>72</cp:revision>
  <dcterms:created xsi:type="dcterms:W3CDTF">2017-12-28T12:09:07Z</dcterms:created>
  <dcterms:modified xsi:type="dcterms:W3CDTF">2018-01-10T09:10:46Z</dcterms:modified>
</cp:coreProperties>
</file>