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E3BA72-B9A5-4522-B672-9BEE54972C1B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0292EF6-D1B8-4A98-911C-0FE500E10671}">
      <dgm:prSet phldrT="[Texto]"/>
      <dgm:spPr/>
      <dgm:t>
        <a:bodyPr/>
        <a:lstStyle/>
        <a:p>
          <a:pPr algn="l"/>
          <a:endParaRPr lang="es-ES" dirty="0" smtClean="0"/>
        </a:p>
        <a:p>
          <a:pPr algn="l"/>
          <a:endParaRPr lang="es-ES" dirty="0" smtClean="0"/>
        </a:p>
        <a:p>
          <a:pPr algn="ctr"/>
          <a:r>
            <a:rPr lang="es-ES" dirty="0" smtClean="0"/>
            <a:t>Economía Circular</a:t>
          </a:r>
          <a:endParaRPr lang="es-ES" dirty="0"/>
        </a:p>
      </dgm:t>
    </dgm:pt>
    <dgm:pt modelId="{56EDD351-FFB7-4BBC-A4F4-A815485BEA5A}" type="parTrans" cxnId="{CED898AD-5809-407B-BE8E-81E7EE4EBFAF}">
      <dgm:prSet/>
      <dgm:spPr/>
      <dgm:t>
        <a:bodyPr/>
        <a:lstStyle/>
        <a:p>
          <a:endParaRPr lang="es-ES"/>
        </a:p>
      </dgm:t>
    </dgm:pt>
    <dgm:pt modelId="{EF83A490-4BA1-44DB-8662-2DB75E1F70AE}" type="sibTrans" cxnId="{CED898AD-5809-407B-BE8E-81E7EE4EBFAF}">
      <dgm:prSet/>
      <dgm:spPr/>
      <dgm:t>
        <a:bodyPr/>
        <a:lstStyle/>
        <a:p>
          <a:endParaRPr lang="es-ES"/>
        </a:p>
      </dgm:t>
    </dgm:pt>
    <dgm:pt modelId="{A51113DC-93DF-46B6-8CC8-E0084FF727B1}">
      <dgm:prSet phldrT="[Texto]"/>
      <dgm:spPr/>
      <dgm:t>
        <a:bodyPr/>
        <a:lstStyle/>
        <a:p>
          <a:pPr algn="l"/>
          <a:endParaRPr lang="es-ES" dirty="0" smtClean="0"/>
        </a:p>
        <a:p>
          <a:pPr algn="l"/>
          <a:endParaRPr lang="es-ES" dirty="0" smtClean="0"/>
        </a:p>
        <a:p>
          <a:pPr algn="ctr"/>
          <a:r>
            <a:rPr lang="es-ES" dirty="0" smtClean="0"/>
            <a:t>Economía </a:t>
          </a:r>
          <a:r>
            <a:rPr lang="es-ES" dirty="0" err="1" smtClean="0"/>
            <a:t>Hipocarbónica</a:t>
          </a:r>
          <a:endParaRPr lang="es-ES" dirty="0"/>
        </a:p>
      </dgm:t>
    </dgm:pt>
    <dgm:pt modelId="{5D304A29-B896-4D7A-8309-45224E1B9FC5}" type="parTrans" cxnId="{B2322949-473B-4705-A195-D8E7DB3F647F}">
      <dgm:prSet/>
      <dgm:spPr/>
      <dgm:t>
        <a:bodyPr/>
        <a:lstStyle/>
        <a:p>
          <a:endParaRPr lang="es-ES"/>
        </a:p>
      </dgm:t>
    </dgm:pt>
    <dgm:pt modelId="{6D78FE98-981B-4D80-80CE-52F3CC4E83F3}" type="sibTrans" cxnId="{B2322949-473B-4705-A195-D8E7DB3F647F}">
      <dgm:prSet/>
      <dgm:spPr/>
      <dgm:t>
        <a:bodyPr/>
        <a:lstStyle/>
        <a:p>
          <a:endParaRPr lang="es-ES"/>
        </a:p>
      </dgm:t>
    </dgm:pt>
    <dgm:pt modelId="{E4568CE5-3712-47E8-84C6-10CD69F7FFAA}" type="pres">
      <dgm:prSet presAssocID="{37E3BA72-B9A5-4522-B672-9BEE54972C1B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75AA25F7-2F57-43A4-B8C9-929A0ED392DF}" type="pres">
      <dgm:prSet presAssocID="{37E3BA72-B9A5-4522-B672-9BEE54972C1B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649D52-87D3-4FEE-9957-8C87DC68FC37}" type="pres">
      <dgm:prSet presAssocID="{37E3BA72-B9A5-4522-B672-9BEE54972C1B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endParaRPr lang="es-ES"/>
        </a:p>
      </dgm:t>
    </dgm:pt>
    <dgm:pt modelId="{B7A18B61-FFAD-4D8C-866E-7FC98F76BAD5}" type="pres">
      <dgm:prSet presAssocID="{37E3BA72-B9A5-4522-B672-9BEE54972C1B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2E886F-0A6F-4866-A1A1-1D1DA0072B60}" type="pres">
      <dgm:prSet presAssocID="{37E3BA72-B9A5-4522-B672-9BEE54972C1B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1F679A67-C18C-4F8C-9428-D4320B946CC0}" type="pres">
      <dgm:prSet presAssocID="{37E3BA72-B9A5-4522-B672-9BEE54972C1B}" presName="TopArrow" presStyleLbl="node1" presStyleIdx="0" presStyleCnt="2"/>
      <dgm:spPr/>
    </dgm:pt>
    <dgm:pt modelId="{AFBDB1B2-0741-4F24-A50E-A6F7708863F4}" type="pres">
      <dgm:prSet presAssocID="{37E3BA72-B9A5-4522-B672-9BEE54972C1B}" presName="BottomArrow" presStyleLbl="node1" presStyleIdx="1" presStyleCnt="2"/>
      <dgm:spPr/>
    </dgm:pt>
  </dgm:ptLst>
  <dgm:cxnLst>
    <dgm:cxn modelId="{751193CB-8FE3-404A-934E-4D5DEAD7EFF5}" type="presOf" srcId="{A51113DC-93DF-46B6-8CC8-E0084FF727B1}" destId="{0B2E886F-0A6F-4866-A1A1-1D1DA0072B60}" srcOrd="1" destOrd="0" presId="urn:microsoft.com/office/officeart/2009/layout/ReverseList"/>
    <dgm:cxn modelId="{CED898AD-5809-407B-BE8E-81E7EE4EBFAF}" srcId="{37E3BA72-B9A5-4522-B672-9BEE54972C1B}" destId="{90292EF6-D1B8-4A98-911C-0FE500E10671}" srcOrd="0" destOrd="0" parTransId="{56EDD351-FFB7-4BBC-A4F4-A815485BEA5A}" sibTransId="{EF83A490-4BA1-44DB-8662-2DB75E1F70AE}"/>
    <dgm:cxn modelId="{68887991-60AD-4F72-90F2-187D55B38C76}" type="presOf" srcId="{90292EF6-D1B8-4A98-911C-0FE500E10671}" destId="{D2649D52-87D3-4FEE-9957-8C87DC68FC37}" srcOrd="1" destOrd="0" presId="urn:microsoft.com/office/officeart/2009/layout/ReverseList"/>
    <dgm:cxn modelId="{B2322949-473B-4705-A195-D8E7DB3F647F}" srcId="{37E3BA72-B9A5-4522-B672-9BEE54972C1B}" destId="{A51113DC-93DF-46B6-8CC8-E0084FF727B1}" srcOrd="1" destOrd="0" parTransId="{5D304A29-B896-4D7A-8309-45224E1B9FC5}" sibTransId="{6D78FE98-981B-4D80-80CE-52F3CC4E83F3}"/>
    <dgm:cxn modelId="{3A9F39B6-E0A8-42F0-966B-A35A1CDB3BB9}" type="presOf" srcId="{A51113DC-93DF-46B6-8CC8-E0084FF727B1}" destId="{B7A18B61-FFAD-4D8C-866E-7FC98F76BAD5}" srcOrd="0" destOrd="0" presId="urn:microsoft.com/office/officeart/2009/layout/ReverseList"/>
    <dgm:cxn modelId="{B52D5CC9-3E18-4A0E-AEC7-13C1DFC3DD9F}" type="presOf" srcId="{90292EF6-D1B8-4A98-911C-0FE500E10671}" destId="{75AA25F7-2F57-43A4-B8C9-929A0ED392DF}" srcOrd="0" destOrd="0" presId="urn:microsoft.com/office/officeart/2009/layout/ReverseList"/>
    <dgm:cxn modelId="{A6F44F6C-F643-42F0-B84C-D83CD83B696D}" type="presOf" srcId="{37E3BA72-B9A5-4522-B672-9BEE54972C1B}" destId="{E4568CE5-3712-47E8-84C6-10CD69F7FFAA}" srcOrd="0" destOrd="0" presId="urn:microsoft.com/office/officeart/2009/layout/ReverseList"/>
    <dgm:cxn modelId="{93418A58-873E-4386-A91B-D8DA02CE8764}" type="presParOf" srcId="{E4568CE5-3712-47E8-84C6-10CD69F7FFAA}" destId="{75AA25F7-2F57-43A4-B8C9-929A0ED392DF}" srcOrd="0" destOrd="0" presId="urn:microsoft.com/office/officeart/2009/layout/ReverseList"/>
    <dgm:cxn modelId="{0B77545E-F6E8-486B-8C61-5C101F8C8CBE}" type="presParOf" srcId="{E4568CE5-3712-47E8-84C6-10CD69F7FFAA}" destId="{D2649D52-87D3-4FEE-9957-8C87DC68FC37}" srcOrd="1" destOrd="0" presId="urn:microsoft.com/office/officeart/2009/layout/ReverseList"/>
    <dgm:cxn modelId="{17BB336A-C47F-4FF9-AD04-8EA995EB24B1}" type="presParOf" srcId="{E4568CE5-3712-47E8-84C6-10CD69F7FFAA}" destId="{B7A18B61-FFAD-4D8C-866E-7FC98F76BAD5}" srcOrd="2" destOrd="0" presId="urn:microsoft.com/office/officeart/2009/layout/ReverseList"/>
    <dgm:cxn modelId="{20DE67E5-7323-49E9-9A8E-23AB7B894E94}" type="presParOf" srcId="{E4568CE5-3712-47E8-84C6-10CD69F7FFAA}" destId="{0B2E886F-0A6F-4866-A1A1-1D1DA0072B60}" srcOrd="3" destOrd="0" presId="urn:microsoft.com/office/officeart/2009/layout/ReverseList"/>
    <dgm:cxn modelId="{34F01F78-0319-4505-9D76-D17767BF3E85}" type="presParOf" srcId="{E4568CE5-3712-47E8-84C6-10CD69F7FFAA}" destId="{1F679A67-C18C-4F8C-9428-D4320B946CC0}" srcOrd="4" destOrd="0" presId="urn:microsoft.com/office/officeart/2009/layout/ReverseList"/>
    <dgm:cxn modelId="{B3748321-E659-4B7C-B331-C958327645A5}" type="presParOf" srcId="{E4568CE5-3712-47E8-84C6-10CD69F7FFAA}" destId="{AFBDB1B2-0741-4F24-A50E-A6F7708863F4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649D52-87D3-4FEE-9957-8C87DC68FC37}">
      <dsp:nvSpPr>
        <dsp:cNvPr id="0" name=""/>
        <dsp:cNvSpPr/>
      </dsp:nvSpPr>
      <dsp:spPr>
        <a:xfrm rot="16200000">
          <a:off x="1561146" y="1066857"/>
          <a:ext cx="2259092" cy="138054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82550" rIns="74295" bIns="8255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Economía Circular</a:t>
          </a:r>
          <a:endParaRPr lang="es-ES" sz="1300" kern="1200" dirty="0"/>
        </a:p>
      </dsp:txBody>
      <dsp:txXfrm rot="5400000">
        <a:off x="2067825" y="694989"/>
        <a:ext cx="1313139" cy="2124282"/>
      </dsp:txXfrm>
    </dsp:sp>
    <dsp:sp modelId="{0B2E886F-0A6F-4866-A1A1-1D1DA0072B60}">
      <dsp:nvSpPr>
        <dsp:cNvPr id="0" name=""/>
        <dsp:cNvSpPr/>
      </dsp:nvSpPr>
      <dsp:spPr>
        <a:xfrm rot="5400000">
          <a:off x="3004378" y="1066857"/>
          <a:ext cx="2259092" cy="138054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5" tIns="82550" rIns="49530" bIns="8255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Economía </a:t>
          </a:r>
          <a:r>
            <a:rPr lang="es-ES" sz="1300" kern="1200" dirty="0" err="1" smtClean="0"/>
            <a:t>Hipocarbónica</a:t>
          </a:r>
          <a:endParaRPr lang="es-ES" sz="1300" kern="1200" dirty="0"/>
        </a:p>
      </dsp:txBody>
      <dsp:txXfrm rot="-5400000">
        <a:off x="3443652" y="694989"/>
        <a:ext cx="1313139" cy="2124282"/>
      </dsp:txXfrm>
    </dsp:sp>
    <dsp:sp modelId="{1F679A67-C18C-4F8C-9428-D4320B946CC0}">
      <dsp:nvSpPr>
        <dsp:cNvPr id="0" name=""/>
        <dsp:cNvSpPr/>
      </dsp:nvSpPr>
      <dsp:spPr>
        <a:xfrm>
          <a:off x="2690551" y="0"/>
          <a:ext cx="1443232" cy="1443162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BDB1B2-0741-4F24-A50E-A6F7708863F4}">
      <dsp:nvSpPr>
        <dsp:cNvPr id="0" name=""/>
        <dsp:cNvSpPr/>
      </dsp:nvSpPr>
      <dsp:spPr>
        <a:xfrm rot="10800000">
          <a:off x="2690551" y="2070746"/>
          <a:ext cx="1443232" cy="1443162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1/18/2018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6000" dirty="0" smtClean="0"/>
              <a:t>El </a:t>
            </a:r>
            <a:r>
              <a:rPr lang="es-ES" sz="6000" dirty="0"/>
              <a:t>Plan de Acción sobre Economía Circular en el marco de la Estrategia 2020 de la </a:t>
            </a:r>
            <a:r>
              <a:rPr lang="es-ES" sz="6000" dirty="0" smtClean="0"/>
              <a:t>UE</a:t>
            </a:r>
            <a:endParaRPr lang="es-ES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s-ES" dirty="0" smtClean="0"/>
          </a:p>
          <a:p>
            <a:r>
              <a:rPr lang="es-ES" dirty="0" smtClean="0"/>
              <a:t>Dra</a:t>
            </a:r>
            <a:r>
              <a:rPr lang="es-ES" dirty="0" smtClean="0"/>
              <a:t>. Rosa Giles Carnero</a:t>
            </a:r>
          </a:p>
          <a:p>
            <a:r>
              <a:rPr lang="es-ES" dirty="0" smtClean="0"/>
              <a:t>Universidad de Huelva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9992" y="6087291"/>
            <a:ext cx="2144807" cy="67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0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/>
              <a:t>Economía circular      Desarrollo sostenible</a:t>
            </a:r>
            <a:endParaRPr lang="es-ES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7" name="Pentágono 6"/>
          <p:cNvSpPr/>
          <p:nvPr/>
        </p:nvSpPr>
        <p:spPr>
          <a:xfrm>
            <a:off x="5172891" y="1018903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 descr="Desarrollo Sostenibl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820" y="2120336"/>
            <a:ext cx="6348549" cy="111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bjetivo 12 - PRODUCCIÓN Y CONSUMOS RESPONSAB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769" y="3993332"/>
            <a:ext cx="2498906" cy="2498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6" descr="Objetivo 13 - ACCIÓN POR EL CLIMA"/>
          <p:cNvSpPr>
            <a:spLocks noChangeAspect="1" noChangeArrowheads="1"/>
          </p:cNvSpPr>
          <p:nvPr/>
        </p:nvSpPr>
        <p:spPr bwMode="auto">
          <a:xfrm>
            <a:off x="7901849" y="2875475"/>
            <a:ext cx="1423724" cy="1423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2" name="Picture 8" descr="Objetivo 13 - ACCIÓN POR EL CLIM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261" y="3993408"/>
            <a:ext cx="2566650" cy="256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23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66800" y="182880"/>
            <a:ext cx="4754880" cy="1476104"/>
          </a:xfrm>
        </p:spPr>
        <p:txBody>
          <a:bodyPr>
            <a:normAutofit/>
          </a:bodyPr>
          <a:lstStyle/>
          <a:p>
            <a:pPr algn="just"/>
            <a:r>
              <a:rPr lang="es-ES" sz="2400" dirty="0" smtClean="0"/>
              <a:t>Compromisos asumidos por la Unión Europea</a:t>
            </a:r>
            <a:endParaRPr lang="es-ES" sz="24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69848" y="1502229"/>
            <a:ext cx="4754880" cy="4532812"/>
          </a:xfrm>
        </p:spPr>
        <p:txBody>
          <a:bodyPr/>
          <a:lstStyle/>
          <a:p>
            <a:pPr algn="just"/>
            <a:r>
              <a:rPr lang="es-ES" dirty="0" smtClean="0"/>
              <a:t>Objetivos de Desarrollo Sostenible de Naciones </a:t>
            </a:r>
            <a:r>
              <a:rPr lang="es-ES" dirty="0" smtClean="0"/>
              <a:t>Unidas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Régimen jurídico internacional en materia de cambio climático.</a:t>
            </a:r>
          </a:p>
          <a:p>
            <a:pPr algn="just"/>
            <a:r>
              <a:rPr lang="es-ES" dirty="0" smtClean="0"/>
              <a:t>Contribución Determinada a nivel </a:t>
            </a:r>
            <a:r>
              <a:rPr lang="es-ES" dirty="0" smtClean="0"/>
              <a:t>Nacional en el Acuerdo de París.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364224" y="182880"/>
            <a:ext cx="4754880" cy="1476104"/>
          </a:xfrm>
        </p:spPr>
        <p:txBody>
          <a:bodyPr>
            <a:normAutofit/>
          </a:bodyPr>
          <a:lstStyle/>
          <a:p>
            <a:pPr algn="just"/>
            <a:r>
              <a:rPr lang="es-ES" sz="2400" dirty="0" smtClean="0"/>
              <a:t>Marco de actuación de la Unión Europea</a:t>
            </a:r>
            <a:endParaRPr lang="es-ES" sz="2400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364224" y="1502229"/>
            <a:ext cx="4754880" cy="2116183"/>
          </a:xfrm>
        </p:spPr>
        <p:txBody>
          <a:bodyPr/>
          <a:lstStyle/>
          <a:p>
            <a:pPr algn="just"/>
            <a:r>
              <a:rPr lang="es-ES" dirty="0" smtClean="0"/>
              <a:t>Estrategia Europa 2020.</a:t>
            </a:r>
          </a:p>
          <a:p>
            <a:pPr algn="just"/>
            <a:r>
              <a:rPr lang="es-ES" dirty="0" smtClean="0"/>
              <a:t>Paquete clima y energía.</a:t>
            </a:r>
          </a:p>
          <a:p>
            <a:pPr algn="just"/>
            <a:r>
              <a:rPr lang="es-ES" dirty="0" smtClean="0"/>
              <a:t>Estrategia Global </a:t>
            </a:r>
            <a:r>
              <a:rPr lang="es-ES" dirty="0" smtClean="0"/>
              <a:t>para la Política Exterior y de Seguridad de </a:t>
            </a:r>
            <a:r>
              <a:rPr lang="es-ES" dirty="0" smtClean="0"/>
              <a:t>la Unión Europea 2016.</a:t>
            </a:r>
            <a:endParaRPr lang="es-ES" dirty="0"/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229675644"/>
              </p:ext>
            </p:extLst>
          </p:nvPr>
        </p:nvGraphicFramePr>
        <p:xfrm>
          <a:off x="2682168" y="3344091"/>
          <a:ext cx="6824617" cy="3513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03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Paquete de medidas sobre economía </a:t>
            </a:r>
            <a:r>
              <a:rPr lang="es-ES" dirty="0" smtClean="0"/>
              <a:t>circular (</a:t>
            </a:r>
            <a:r>
              <a:rPr lang="es-ES" dirty="0" smtClean="0"/>
              <a:t>Diciembre 2015)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s-ES" dirty="0" smtClean="0"/>
              <a:t>Propuesta </a:t>
            </a:r>
            <a:r>
              <a:rPr lang="es-ES" dirty="0"/>
              <a:t>de Directiva del Parlamento Europeo y del Consejo por la que se modifica la Directiva 2008/98/CE, sobre los residuos.</a:t>
            </a:r>
          </a:p>
          <a:p>
            <a:pPr lvl="0" algn="just"/>
            <a:r>
              <a:rPr lang="es-ES" dirty="0"/>
              <a:t>Propuesta de Directiva del Parlamento Europeo y del Consejo por la que se modifica la Directiva 94/62/CE, relativa a los envases y residuos de envases.</a:t>
            </a:r>
          </a:p>
          <a:p>
            <a:pPr lvl="0" algn="just"/>
            <a:r>
              <a:rPr lang="es-ES" dirty="0"/>
              <a:t>Propuesta de Directiva del Parlamento Europeo y del Consejo por la que se modifica la Directiva 1999/31/CE, relativa al vertido de residuos.</a:t>
            </a:r>
          </a:p>
          <a:p>
            <a:pPr lvl="0" algn="just"/>
            <a:r>
              <a:rPr lang="es-ES" dirty="0"/>
              <a:t>Propuesta de Directiva del Parlamento Europeo y del Consejo por la que se modifican las Directivas 2000/53/CE, relativa a los vehículos al final de su vida útil, 2006/66/CE, relativa a las pilas y acumuladores y a los residuos de pilas y acumuladores, y 2012/19/UE, sobre residuos de aparatos eléctricos y electrónicos.</a:t>
            </a:r>
          </a:p>
          <a:p>
            <a:pPr lvl="0" algn="just"/>
            <a:r>
              <a:rPr lang="es-ES" dirty="0"/>
              <a:t>Comunicación de la Comisión al Parlamento Europeo, al Consejo, al Comité Económico y Social y al Comité de las Regiones, de 2 de diciembre de 2015, “Cerrar el círculo: un plan de acción de la UE para la economía circular”.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708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S" dirty="0" smtClean="0"/>
              <a:t>El plan de acción sobre economía circular de 2015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 smtClean="0"/>
              <a:t>“El </a:t>
            </a:r>
            <a:r>
              <a:rPr lang="es-ES" sz="2400" dirty="0"/>
              <a:t>objetivo es garantizar que se disponga del marco normativo adecuado para el desarrollo de la economía circular en el mercado único, y transmitir señales claras a los operadores económicos y a la sociedad en general sobre el camino que ha de seguirse respecto de los objetivos de residuos a largo plazo, así como un conjunto de acciones concretas, amplias y ambiciosas que se llevarán a cabo antes de 2020. La acción a escala de la UE impulsará las inversiones y establecerá la igualdad de condiciones de la competencia, eliminará los obstáculos derivados de la legislación europea o de su inadecuada aplicación, profundizará en el mercado único y velará por que se reúnan las condiciones favorables para la innovación y la participación de todas las partes interesadas</a:t>
            </a:r>
            <a:r>
              <a:rPr lang="es-ES" sz="2400" dirty="0" smtClean="0"/>
              <a:t>”.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859956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442831"/>
          </a:xfrm>
        </p:spPr>
        <p:txBody>
          <a:bodyPr>
            <a:noAutofit/>
          </a:bodyPr>
          <a:lstStyle/>
          <a:p>
            <a:r>
              <a:rPr lang="es-ES" sz="3200" dirty="0" smtClean="0"/>
              <a:t>Medidas relativas al ciclo de vida completo de los productos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1218764"/>
            <a:ext cx="10058400" cy="5299601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1. </a:t>
            </a:r>
            <a:r>
              <a:rPr lang="es-ES" dirty="0" smtClean="0"/>
              <a:t>Producción. 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	1.1</a:t>
            </a:r>
            <a:r>
              <a:rPr lang="es-ES" dirty="0"/>
              <a:t>. Diseño del </a:t>
            </a:r>
            <a:r>
              <a:rPr lang="es-ES" dirty="0" smtClean="0"/>
              <a:t>producto.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	1.2</a:t>
            </a:r>
            <a:r>
              <a:rPr lang="es-ES" dirty="0"/>
              <a:t>. Procesos de </a:t>
            </a:r>
            <a:r>
              <a:rPr lang="es-ES" dirty="0" smtClean="0"/>
              <a:t>producción.</a:t>
            </a:r>
            <a:endParaRPr lang="es-ES" dirty="0" smtClean="0"/>
          </a:p>
          <a:p>
            <a:r>
              <a:rPr lang="es-ES" dirty="0"/>
              <a:t>2. </a:t>
            </a:r>
            <a:r>
              <a:rPr lang="es-ES" dirty="0" smtClean="0"/>
              <a:t>Consumo.</a:t>
            </a:r>
            <a:endParaRPr lang="es-ES" dirty="0"/>
          </a:p>
          <a:p>
            <a:r>
              <a:rPr lang="es-ES" dirty="0"/>
              <a:t>3. Gestión de residuos.</a:t>
            </a:r>
          </a:p>
          <a:p>
            <a:r>
              <a:rPr lang="es-ES" dirty="0"/>
              <a:t>4. De residuos a recursos: impulsar el mercado de materias primas secundarias y la reutilización del </a:t>
            </a:r>
            <a:r>
              <a:rPr lang="es-ES" dirty="0" smtClean="0"/>
              <a:t>agua.</a:t>
            </a:r>
            <a:endParaRPr lang="es-ES" dirty="0"/>
          </a:p>
          <a:p>
            <a:r>
              <a:rPr lang="es-ES" dirty="0"/>
              <a:t>5. Áreas </a:t>
            </a:r>
            <a:r>
              <a:rPr lang="es-ES" dirty="0" smtClean="0"/>
              <a:t>prioritarias.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	5.1</a:t>
            </a:r>
            <a:r>
              <a:rPr lang="es-ES" dirty="0"/>
              <a:t>. </a:t>
            </a:r>
            <a:r>
              <a:rPr lang="es-ES" dirty="0" smtClean="0"/>
              <a:t>Plásticos.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	5.2</a:t>
            </a:r>
            <a:r>
              <a:rPr lang="es-ES" dirty="0"/>
              <a:t>. Residuos </a:t>
            </a:r>
            <a:r>
              <a:rPr lang="es-ES" dirty="0" smtClean="0"/>
              <a:t>alimentarios.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	5.3</a:t>
            </a:r>
            <a:r>
              <a:rPr lang="es-ES" dirty="0"/>
              <a:t>. Materias primas </a:t>
            </a:r>
            <a:r>
              <a:rPr lang="es-ES" dirty="0" smtClean="0"/>
              <a:t>críticas.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	5.4</a:t>
            </a:r>
            <a:r>
              <a:rPr lang="es-ES" dirty="0"/>
              <a:t>. Construcción y </a:t>
            </a:r>
            <a:r>
              <a:rPr lang="es-ES" dirty="0" smtClean="0"/>
              <a:t>demolición.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	5.5</a:t>
            </a:r>
            <a:r>
              <a:rPr lang="es-ES" dirty="0"/>
              <a:t>. Biomasa y </a:t>
            </a:r>
            <a:r>
              <a:rPr lang="es-ES" dirty="0" err="1" smtClean="0"/>
              <a:t>bioproductos</a:t>
            </a:r>
            <a:r>
              <a:rPr lang="es-ES" dirty="0" smtClean="0"/>
              <a:t>.</a:t>
            </a:r>
            <a:endParaRPr lang="es-ES" dirty="0"/>
          </a:p>
          <a:p>
            <a:r>
              <a:rPr lang="es-ES" dirty="0"/>
              <a:t>6. Innovación, inversión y otras medidas </a:t>
            </a:r>
            <a:r>
              <a:rPr lang="es-ES" dirty="0" smtClean="0"/>
              <a:t>horizontales.</a:t>
            </a:r>
            <a:endParaRPr lang="es-ES" dirty="0"/>
          </a:p>
          <a:p>
            <a:r>
              <a:rPr lang="es-ES" dirty="0"/>
              <a:t>7. Seguimiento de los avances hacia una economía </a:t>
            </a:r>
            <a:r>
              <a:rPr lang="es-ES" dirty="0" smtClean="0"/>
              <a:t>circular.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7357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1345474"/>
            <a:ext cx="10058400" cy="4826726"/>
          </a:xfrm>
        </p:spPr>
        <p:txBody>
          <a:bodyPr/>
          <a:lstStyle/>
          <a:p>
            <a:pPr algn="just"/>
            <a:r>
              <a:rPr lang="es-ES" u="sng" dirty="0" smtClean="0"/>
              <a:t>1.1</a:t>
            </a:r>
            <a:r>
              <a:rPr lang="es-ES" u="sng" dirty="0"/>
              <a:t>. Diseño del </a:t>
            </a:r>
            <a:r>
              <a:rPr lang="es-ES" u="sng" dirty="0" smtClean="0"/>
              <a:t>producto</a:t>
            </a:r>
            <a:r>
              <a:rPr lang="es-ES" dirty="0" smtClean="0"/>
              <a:t>: Se anuncia la modificación </a:t>
            </a:r>
            <a:r>
              <a:rPr lang="es-ES" dirty="0"/>
              <a:t>de la Directiva 2009/125/CE sobre diseño ecológico aplicable a los productos relacionados con la </a:t>
            </a:r>
            <a:r>
              <a:rPr lang="es-ES" dirty="0" smtClean="0"/>
              <a:t>energía.</a:t>
            </a:r>
          </a:p>
          <a:p>
            <a:pPr algn="just"/>
            <a:r>
              <a:rPr lang="es-ES" u="sng" dirty="0"/>
              <a:t>2. Consumo</a:t>
            </a:r>
            <a:r>
              <a:rPr lang="es-ES" dirty="0" smtClean="0"/>
              <a:t>: Propuesta de Directiva relativa a determinadas aspectos de los contratos de compraventa en línea y otras ventas a distancia de bienes, 2015.</a:t>
            </a:r>
            <a:endParaRPr lang="es-ES" dirty="0"/>
          </a:p>
          <a:p>
            <a:pPr algn="just"/>
            <a:r>
              <a:rPr lang="es-ES" u="sng" dirty="0" smtClean="0"/>
              <a:t>3</a:t>
            </a:r>
            <a:r>
              <a:rPr lang="es-ES" u="sng" dirty="0"/>
              <a:t>. Gestión de </a:t>
            </a:r>
            <a:r>
              <a:rPr lang="es-ES" u="sng" dirty="0" smtClean="0"/>
              <a:t>residuos: </a:t>
            </a:r>
            <a:r>
              <a:rPr lang="es-ES" dirty="0" smtClean="0"/>
              <a:t>Propuesta de modificación de Directiva 2011/65/EU sobre restricciones a la utilización de determinadas sustancias peligrosas en aparatos eléctricos y electrónicos, 2017.</a:t>
            </a:r>
          </a:p>
          <a:p>
            <a:pPr lvl="0" algn="just"/>
            <a:r>
              <a:rPr lang="es-ES" u="sng" dirty="0"/>
              <a:t>4. De residuos a recursos: impulsar el mercado de materias primas secundarias y la reutilización del </a:t>
            </a:r>
            <a:r>
              <a:rPr lang="es-ES" u="sng" dirty="0" smtClean="0"/>
              <a:t>agua: </a:t>
            </a:r>
            <a:r>
              <a:rPr lang="es-ES" dirty="0" smtClean="0"/>
              <a:t>Propuesta </a:t>
            </a:r>
            <a:r>
              <a:rPr lang="es-ES" dirty="0"/>
              <a:t>de Reglamento </a:t>
            </a:r>
            <a:r>
              <a:rPr lang="es-ES" dirty="0" smtClean="0"/>
              <a:t>por </a:t>
            </a:r>
            <a:r>
              <a:rPr lang="es-ES" dirty="0"/>
              <a:t>el que se establecen disposiciones relativas a la comercialización de los productos fertilizantes con el marcado </a:t>
            </a:r>
            <a:r>
              <a:rPr lang="es-ES" dirty="0" smtClean="0"/>
              <a:t>CE, 2016.</a:t>
            </a:r>
            <a:endParaRPr lang="es-ES" dirty="0"/>
          </a:p>
          <a:p>
            <a:pPr algn="just"/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3439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66800" y="484632"/>
            <a:ext cx="4754880" cy="2203704"/>
          </a:xfrm>
        </p:spPr>
        <p:txBody>
          <a:bodyPr/>
          <a:lstStyle/>
          <a:p>
            <a:pPr algn="just"/>
            <a:r>
              <a:rPr lang="es-ES" dirty="0" smtClean="0"/>
              <a:t>Se enuncia la transversalidad:</a:t>
            </a:r>
          </a:p>
          <a:p>
            <a:pPr algn="just"/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69848" y="2186722"/>
            <a:ext cx="4754880" cy="3848318"/>
          </a:xfrm>
        </p:spPr>
        <p:txBody>
          <a:bodyPr/>
          <a:lstStyle/>
          <a:p>
            <a:pPr algn="just"/>
            <a:r>
              <a:rPr lang="es-ES" dirty="0"/>
              <a:t>“[…] [L]a acción sobre la economía circular guarda una estrecha relación con las prioridades clave de la UE, como el crecimiento y el empleo, el programa en materia de inversión, el clima y la energía, la agenda social y la innovación industrial, así como con los esfuerzos mundiales en materia de desarrollo sostenible” 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364224" y="391886"/>
            <a:ext cx="4754880" cy="2296450"/>
          </a:xfrm>
        </p:spPr>
        <p:txBody>
          <a:bodyPr/>
          <a:lstStyle/>
          <a:p>
            <a:r>
              <a:rPr lang="es-ES" dirty="0" smtClean="0"/>
              <a:t>E incluye un objetivo normativo amplio:</a:t>
            </a: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364224" y="2186722"/>
            <a:ext cx="4754880" cy="424020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dirty="0"/>
              <a:t>“El objetivo es garantizar que se disponga del marco normativo adecuado para el desarrollo de la economía circular en el mercado único, y transmitir señales claras a los operadores económicos y a la sociedad en general sobre el camino que ha de seguirse respecto de los objetivos de residuos a largo plazo, así como un conjunto de acciones concretas, amplias y ambiciosas que se llevarán a cabo antes de 2020. La acción a escala de la UE impulsará las inversiones y establecerá la igualdad de condiciones de la competencia, eliminará los obstáculos derivados de la legislación europea o de su inadecuada aplicación, profundizará en el mercado único y velará por que se reúnan las condiciones favorables para la innovación y la participación de todas las partes interesadas”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8838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4000" dirty="0"/>
              <a:t>Las acciones propuestas se llevarán a cabo ateniéndose a los </a:t>
            </a:r>
            <a:r>
              <a:rPr lang="es-ES" sz="4000" b="1" dirty="0"/>
              <a:t>principios de legislar mejor</a:t>
            </a:r>
            <a:r>
              <a:rPr lang="es-ES" sz="4000" dirty="0"/>
              <a:t>, y tras haberlas sometido a una adecuada consulta y evaluación de </a:t>
            </a:r>
            <a:r>
              <a:rPr lang="es-ES" sz="4000" dirty="0" smtClean="0"/>
              <a:t>impacto (Plan </a:t>
            </a:r>
            <a:r>
              <a:rPr lang="es-ES" sz="4000" smtClean="0"/>
              <a:t>de acción 2015)</a:t>
            </a:r>
            <a:endParaRPr lang="es-ES" sz="40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3260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876</TotalTime>
  <Words>810</Words>
  <Application>Microsoft Office PowerPoint</Application>
  <PresentationFormat>Panorámica</PresentationFormat>
  <Paragraphs>55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Rockwell</vt:lpstr>
      <vt:lpstr>Rockwell Condensed</vt:lpstr>
      <vt:lpstr>Wingdings</vt:lpstr>
      <vt:lpstr>Tipo de madera</vt:lpstr>
      <vt:lpstr>El Plan de Acción sobre Economía Circular en el marco de la Estrategia 2020 de la UE</vt:lpstr>
      <vt:lpstr>Economía circular      Desarrollo sostenible</vt:lpstr>
      <vt:lpstr>Presentación de PowerPoint</vt:lpstr>
      <vt:lpstr>Paquete de medidas sobre economía circular (Diciembre 2015)</vt:lpstr>
      <vt:lpstr>El plan de acción sobre economía circular de 2015</vt:lpstr>
      <vt:lpstr>Medidas relativas al ciclo de vida completo de los productos</vt:lpstr>
      <vt:lpstr>Presentación de PowerPoint</vt:lpstr>
      <vt:lpstr>Presentación de PowerPoint</vt:lpstr>
      <vt:lpstr>Las acciones propuestas se llevarán a cabo ateniéndose a los principios de legislar mejor, y tras haberlas sometido a una adecuada consulta y evaluación de impacto (Plan de acción 2015)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Economía circular</dc:title>
  <dc:creator>Usuario</dc:creator>
  <cp:lastModifiedBy>Usuario</cp:lastModifiedBy>
  <cp:revision>21</cp:revision>
  <dcterms:created xsi:type="dcterms:W3CDTF">2018-01-03T19:14:44Z</dcterms:created>
  <dcterms:modified xsi:type="dcterms:W3CDTF">2018-01-17T23:34:19Z</dcterms:modified>
</cp:coreProperties>
</file>